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877" r:id="rId2"/>
    <p:sldId id="268" r:id="rId3"/>
    <p:sldId id="259" r:id="rId4"/>
    <p:sldId id="862" r:id="rId5"/>
    <p:sldId id="865" r:id="rId6"/>
    <p:sldId id="863" r:id="rId7"/>
    <p:sldId id="859" r:id="rId8"/>
    <p:sldId id="876" r:id="rId9"/>
    <p:sldId id="263" r:id="rId10"/>
    <p:sldId id="864" r:id="rId11"/>
    <p:sldId id="867" r:id="rId12"/>
    <p:sldId id="260" r:id="rId13"/>
    <p:sldId id="870" r:id="rId14"/>
    <p:sldId id="871" r:id="rId15"/>
    <p:sldId id="872" r:id="rId16"/>
    <p:sldId id="25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C1D3B-E34C-D2D9-2AB5-FABB42712E3D}" v="10" dt="2022-02-02T23:48:59.560"/>
    <p1510:client id="{66F7A810-8D8A-147D-F7D3-F6D316C65B6A}" v="117" dt="2022-02-04T21:54:33.733"/>
    <p1510:client id="{88C09555-8D6B-3ACE-8504-8A31EFCBA034}" v="35" dt="2022-02-03T16:14:27.268"/>
    <p1510:client id="{FC0954C9-232B-FD24-BDA4-4FFD0CC18BF3}" v="10" dt="2022-02-05T00:14:28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94" autoAdjust="0"/>
  </p:normalViewPr>
  <p:slideViewPr>
    <p:cSldViewPr snapToGrid="0">
      <p:cViewPr varScale="1">
        <p:scale>
          <a:sx n="90" d="100"/>
          <a:sy n="90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jas, Nancy" userId="S::nancy.rojas@cvesd.org::18bc9b46-c05a-4c6c-b73f-634782768431" providerId="AD" clId="Web-{088C1D3B-E34C-D2D9-2AB5-FABB42712E3D}"/>
    <pc:docChg chg="modSld">
      <pc:chgData name="Rojas, Nancy" userId="S::nancy.rojas@cvesd.org::18bc9b46-c05a-4c6c-b73f-634782768431" providerId="AD" clId="Web-{088C1D3B-E34C-D2D9-2AB5-FABB42712E3D}" dt="2022-02-02T23:48:58.560" v="2" actId="20577"/>
      <pc:docMkLst>
        <pc:docMk/>
      </pc:docMkLst>
      <pc:sldChg chg="modSp">
        <pc:chgData name="Rojas, Nancy" userId="S::nancy.rojas@cvesd.org::18bc9b46-c05a-4c6c-b73f-634782768431" providerId="AD" clId="Web-{088C1D3B-E34C-D2D9-2AB5-FABB42712E3D}" dt="2022-02-02T23:48:58.560" v="2" actId="20577"/>
        <pc:sldMkLst>
          <pc:docMk/>
          <pc:sldMk cId="102846896" sldId="859"/>
        </pc:sldMkLst>
        <pc:spChg chg="mod">
          <ac:chgData name="Rojas, Nancy" userId="S::nancy.rojas@cvesd.org::18bc9b46-c05a-4c6c-b73f-634782768431" providerId="AD" clId="Web-{088C1D3B-E34C-D2D9-2AB5-FABB42712E3D}" dt="2022-02-02T23:48:58.560" v="2" actId="20577"/>
          <ac:spMkLst>
            <pc:docMk/>
            <pc:sldMk cId="102846896" sldId="859"/>
            <ac:spMk id="6" creationId="{A7D81172-1930-4E8B-9314-B20441CFEC18}"/>
          </ac:spMkLst>
        </pc:spChg>
        <pc:spChg chg="mod">
          <ac:chgData name="Rojas, Nancy" userId="S::nancy.rojas@cvesd.org::18bc9b46-c05a-4c6c-b73f-634782768431" providerId="AD" clId="Web-{088C1D3B-E34C-D2D9-2AB5-FABB42712E3D}" dt="2022-02-02T23:48:48.951" v="0" actId="20577"/>
          <ac:spMkLst>
            <pc:docMk/>
            <pc:sldMk cId="102846896" sldId="859"/>
            <ac:spMk id="8" creationId="{9DA02B51-5539-4EF3-B4DF-8AE01C85083B}"/>
          </ac:spMkLst>
        </pc:spChg>
      </pc:sldChg>
    </pc:docChg>
  </pc:docChgLst>
  <pc:docChgLst>
    <pc:chgData name="Couturier, Maria" userId="S::maria.couturier@cvesd.org::396f6c8c-76fa-4d55-b15c-6fe6aab54145" providerId="AD" clId="Web-{66F7A810-8D8A-147D-F7D3-F6D316C65B6A}"/>
    <pc:docChg chg="addSld delSld modSld">
      <pc:chgData name="Couturier, Maria" userId="S::maria.couturier@cvesd.org::396f6c8c-76fa-4d55-b15c-6fe6aab54145" providerId="AD" clId="Web-{66F7A810-8D8A-147D-F7D3-F6D316C65B6A}" dt="2022-02-04T21:54:33.733" v="114" actId="20577"/>
      <pc:docMkLst>
        <pc:docMk/>
      </pc:docMkLst>
      <pc:sldChg chg="delSp add del">
        <pc:chgData name="Couturier, Maria" userId="S::maria.couturier@cvesd.org::396f6c8c-76fa-4d55-b15c-6fe6aab54145" providerId="AD" clId="Web-{66F7A810-8D8A-147D-F7D3-F6D316C65B6A}" dt="2022-02-04T21:46:58.581" v="97"/>
        <pc:sldMkLst>
          <pc:docMk/>
          <pc:sldMk cId="606678219" sldId="256"/>
        </pc:sldMkLst>
        <pc:spChg chg="del">
          <ac:chgData name="Couturier, Maria" userId="S::maria.couturier@cvesd.org::396f6c8c-76fa-4d55-b15c-6fe6aab54145" providerId="AD" clId="Web-{66F7A810-8D8A-147D-F7D3-F6D316C65B6A}" dt="2022-02-04T21:39:01.617" v="3"/>
          <ac:spMkLst>
            <pc:docMk/>
            <pc:sldMk cId="606678219" sldId="256"/>
            <ac:spMk id="3" creationId="{960B9FCA-0C9F-4761-922E-D2E2BDB9C705}"/>
          </ac:spMkLst>
        </pc:spChg>
        <pc:spChg chg="del">
          <ac:chgData name="Couturier, Maria" userId="S::maria.couturier@cvesd.org::396f6c8c-76fa-4d55-b15c-6fe6aab54145" providerId="AD" clId="Web-{66F7A810-8D8A-147D-F7D3-F6D316C65B6A}" dt="2022-02-04T21:39:00.210" v="2"/>
          <ac:spMkLst>
            <pc:docMk/>
            <pc:sldMk cId="606678219" sldId="256"/>
            <ac:spMk id="5" creationId="{FE6722B4-B92A-447F-A129-61D678B1A489}"/>
          </ac:spMkLst>
        </pc:spChg>
        <pc:spChg chg="del">
          <ac:chgData name="Couturier, Maria" userId="S::maria.couturier@cvesd.org::396f6c8c-76fa-4d55-b15c-6fe6aab54145" providerId="AD" clId="Web-{66F7A810-8D8A-147D-F7D3-F6D316C65B6A}" dt="2022-02-04T21:38:58.007" v="1"/>
          <ac:spMkLst>
            <pc:docMk/>
            <pc:sldMk cId="606678219" sldId="256"/>
            <ac:spMk id="16" creationId="{CFCEF6A0-8E86-41EB-A2AF-A44248C5D1E9}"/>
          </ac:spMkLst>
        </pc:spChg>
        <pc:picChg chg="del">
          <ac:chgData name="Couturier, Maria" userId="S::maria.couturier@cvesd.org::396f6c8c-76fa-4d55-b15c-6fe6aab54145" providerId="AD" clId="Web-{66F7A810-8D8A-147D-F7D3-F6D316C65B6A}" dt="2022-02-04T21:38:52.851" v="0"/>
          <ac:picMkLst>
            <pc:docMk/>
            <pc:sldMk cId="606678219" sldId="256"/>
            <ac:picMk id="4" creationId="{B4F6E0AA-1A62-41AD-AAF2-403F2A5B87D2}"/>
          </ac:picMkLst>
        </pc:picChg>
      </pc:sldChg>
      <pc:sldChg chg="addSp delSp">
        <pc:chgData name="Couturier, Maria" userId="S::maria.couturier@cvesd.org::396f6c8c-76fa-4d55-b15c-6fe6aab54145" providerId="AD" clId="Web-{66F7A810-8D8A-147D-F7D3-F6D316C65B6A}" dt="2022-02-04T21:44:27.015" v="50"/>
        <pc:sldMkLst>
          <pc:docMk/>
          <pc:sldMk cId="1082968155" sldId="259"/>
        </pc:sldMkLst>
        <pc:picChg chg="add del">
          <ac:chgData name="Couturier, Maria" userId="S::maria.couturier@cvesd.org::396f6c8c-76fa-4d55-b15c-6fe6aab54145" providerId="AD" clId="Web-{66F7A810-8D8A-147D-F7D3-F6D316C65B6A}" dt="2022-02-04T21:44:27.015" v="50"/>
          <ac:picMkLst>
            <pc:docMk/>
            <pc:sldMk cId="1082968155" sldId="259"/>
            <ac:picMk id="2" creationId="{DF3D0672-66BF-4D49-A644-917DF8325C78}"/>
          </ac:picMkLst>
        </pc:picChg>
      </pc:sldChg>
      <pc:sldChg chg="modSp add del">
        <pc:chgData name="Couturier, Maria" userId="S::maria.couturier@cvesd.org::396f6c8c-76fa-4d55-b15c-6fe6aab54145" providerId="AD" clId="Web-{66F7A810-8D8A-147D-F7D3-F6D316C65B6A}" dt="2022-02-04T21:45:34.548" v="95"/>
        <pc:sldMkLst>
          <pc:docMk/>
          <pc:sldMk cId="2494836393" sldId="877"/>
        </pc:sldMkLst>
        <pc:spChg chg="mod">
          <ac:chgData name="Couturier, Maria" userId="S::maria.couturier@cvesd.org::396f6c8c-76fa-4d55-b15c-6fe6aab54145" providerId="AD" clId="Web-{66F7A810-8D8A-147D-F7D3-F6D316C65B6A}" dt="2022-02-04T21:45:32.001" v="94" actId="20577"/>
          <ac:spMkLst>
            <pc:docMk/>
            <pc:sldMk cId="2494836393" sldId="877"/>
            <ac:spMk id="6" creationId="{0992F746-E9E4-4F7D-B4F7-D452EEE0AA49}"/>
          </ac:spMkLst>
        </pc:spChg>
        <pc:spChg chg="mod">
          <ac:chgData name="Couturier, Maria" userId="S::maria.couturier@cvesd.org::396f6c8c-76fa-4d55-b15c-6fe6aab54145" providerId="AD" clId="Web-{66F7A810-8D8A-147D-F7D3-F6D316C65B6A}" dt="2022-02-04T21:45:13.969" v="78" actId="20577"/>
          <ac:spMkLst>
            <pc:docMk/>
            <pc:sldMk cId="2494836393" sldId="877"/>
            <ac:spMk id="7" creationId="{92E45355-CA8D-4D2C-9F24-E1C2E7DFE50B}"/>
          </ac:spMkLst>
        </pc:spChg>
      </pc:sldChg>
      <pc:sldChg chg="modSp add">
        <pc:chgData name="Couturier, Maria" userId="S::maria.couturier@cvesd.org::396f6c8c-76fa-4d55-b15c-6fe6aab54145" providerId="AD" clId="Web-{66F7A810-8D8A-147D-F7D3-F6D316C65B6A}" dt="2022-02-04T21:54:33.733" v="114" actId="20577"/>
        <pc:sldMkLst>
          <pc:docMk/>
          <pc:sldMk cId="3757363647" sldId="877"/>
        </pc:sldMkLst>
        <pc:spChg chg="mod">
          <ac:chgData name="Couturier, Maria" userId="S::maria.couturier@cvesd.org::396f6c8c-76fa-4d55-b15c-6fe6aab54145" providerId="AD" clId="Web-{66F7A810-8D8A-147D-F7D3-F6D316C65B6A}" dt="2022-02-04T21:54:33.733" v="114" actId="20577"/>
          <ac:spMkLst>
            <pc:docMk/>
            <pc:sldMk cId="3757363647" sldId="877"/>
            <ac:spMk id="2" creationId="{99E4E5CA-8350-41E1-B86D-82B96A3305AA}"/>
          </ac:spMkLst>
        </pc:spChg>
      </pc:sldChg>
    </pc:docChg>
  </pc:docChgLst>
  <pc:docChgLst>
    <pc:chgData name="Couturier, Maria" userId="S::maria.couturier@cvesd.org::396f6c8c-76fa-4d55-b15c-6fe6aab54145" providerId="AD" clId="Web-{88C09555-8D6B-3ACE-8504-8A31EFCBA034}"/>
    <pc:docChg chg="modSld">
      <pc:chgData name="Couturier, Maria" userId="S::maria.couturier@cvesd.org::396f6c8c-76fa-4d55-b15c-6fe6aab54145" providerId="AD" clId="Web-{88C09555-8D6B-3ACE-8504-8A31EFCBA034}" dt="2022-02-03T16:14:26.971" v="24" actId="20577"/>
      <pc:docMkLst>
        <pc:docMk/>
      </pc:docMkLst>
      <pc:sldChg chg="modSp">
        <pc:chgData name="Couturier, Maria" userId="S::maria.couturier@cvesd.org::396f6c8c-76fa-4d55-b15c-6fe6aab54145" providerId="AD" clId="Web-{88C09555-8D6B-3ACE-8504-8A31EFCBA034}" dt="2022-02-03T16:09:43.526" v="3" actId="20577"/>
        <pc:sldMkLst>
          <pc:docMk/>
          <pc:sldMk cId="606678219" sldId="256"/>
        </pc:sldMkLst>
        <pc:spChg chg="mod">
          <ac:chgData name="Couturier, Maria" userId="S::maria.couturier@cvesd.org::396f6c8c-76fa-4d55-b15c-6fe6aab54145" providerId="AD" clId="Web-{88C09555-8D6B-3ACE-8504-8A31EFCBA034}" dt="2022-02-03T16:09:43.526" v="3" actId="20577"/>
          <ac:spMkLst>
            <pc:docMk/>
            <pc:sldMk cId="606678219" sldId="256"/>
            <ac:spMk id="3" creationId="{960B9FCA-0C9F-4761-922E-D2E2BDB9C705}"/>
          </ac:spMkLst>
        </pc:spChg>
        <pc:spChg chg="mod">
          <ac:chgData name="Couturier, Maria" userId="S::maria.couturier@cvesd.org::396f6c8c-76fa-4d55-b15c-6fe6aab54145" providerId="AD" clId="Web-{88C09555-8D6B-3ACE-8504-8A31EFCBA034}" dt="2022-02-03T16:09:31.041" v="1" actId="1076"/>
          <ac:spMkLst>
            <pc:docMk/>
            <pc:sldMk cId="606678219" sldId="256"/>
            <ac:spMk id="16" creationId="{CFCEF6A0-8E86-41EB-A2AF-A44248C5D1E9}"/>
          </ac:spMkLst>
        </pc:spChg>
      </pc:sldChg>
      <pc:sldChg chg="addSp modSp">
        <pc:chgData name="Couturier, Maria" userId="S::maria.couturier@cvesd.org::396f6c8c-76fa-4d55-b15c-6fe6aab54145" providerId="AD" clId="Web-{88C09555-8D6B-3ACE-8504-8A31EFCBA034}" dt="2022-02-03T16:13:31.485" v="17" actId="14100"/>
        <pc:sldMkLst>
          <pc:docMk/>
          <pc:sldMk cId="181690962" sldId="867"/>
        </pc:sldMkLst>
        <pc:spChg chg="add mod">
          <ac:chgData name="Couturier, Maria" userId="S::maria.couturier@cvesd.org::396f6c8c-76fa-4d55-b15c-6fe6aab54145" providerId="AD" clId="Web-{88C09555-8D6B-3ACE-8504-8A31EFCBA034}" dt="2022-02-03T16:13:31.485" v="17" actId="14100"/>
          <ac:spMkLst>
            <pc:docMk/>
            <pc:sldMk cId="181690962" sldId="867"/>
            <ac:spMk id="5" creationId="{A4F278D2-89C9-48B0-BA74-96B7A3851408}"/>
          </ac:spMkLst>
        </pc:spChg>
      </pc:sldChg>
      <pc:sldChg chg="modSp">
        <pc:chgData name="Couturier, Maria" userId="S::maria.couturier@cvesd.org::396f6c8c-76fa-4d55-b15c-6fe6aab54145" providerId="AD" clId="Web-{88C09555-8D6B-3ACE-8504-8A31EFCBA034}" dt="2022-02-03T16:14:26.971" v="24" actId="20577"/>
        <pc:sldMkLst>
          <pc:docMk/>
          <pc:sldMk cId="245892771" sldId="872"/>
        </pc:sldMkLst>
        <pc:spChg chg="mod">
          <ac:chgData name="Couturier, Maria" userId="S::maria.couturier@cvesd.org::396f6c8c-76fa-4d55-b15c-6fe6aab54145" providerId="AD" clId="Web-{88C09555-8D6B-3ACE-8504-8A31EFCBA034}" dt="2022-02-03T16:14:26.971" v="24" actId="20577"/>
          <ac:spMkLst>
            <pc:docMk/>
            <pc:sldMk cId="245892771" sldId="872"/>
            <ac:spMk id="3" creationId="{00000000-0000-0000-0000-000000000000}"/>
          </ac:spMkLst>
        </pc:spChg>
      </pc:sldChg>
      <pc:sldChg chg="addSp modSp">
        <pc:chgData name="Couturier, Maria" userId="S::maria.couturier@cvesd.org::396f6c8c-76fa-4d55-b15c-6fe6aab54145" providerId="AD" clId="Web-{88C09555-8D6B-3ACE-8504-8A31EFCBA034}" dt="2022-02-03T16:12:35.234" v="15" actId="20577"/>
        <pc:sldMkLst>
          <pc:docMk/>
          <pc:sldMk cId="3874407876" sldId="876"/>
        </pc:sldMkLst>
        <pc:spChg chg="add mod">
          <ac:chgData name="Couturier, Maria" userId="S::maria.couturier@cvesd.org::396f6c8c-76fa-4d55-b15c-6fe6aab54145" providerId="AD" clId="Web-{88C09555-8D6B-3ACE-8504-8A31EFCBA034}" dt="2022-02-03T16:12:35.234" v="15" actId="20577"/>
          <ac:spMkLst>
            <pc:docMk/>
            <pc:sldMk cId="3874407876" sldId="876"/>
            <ac:spMk id="5" creationId="{3EAE2B2B-C8E1-4C9E-9FC4-79240651EA28}"/>
          </ac:spMkLst>
        </pc:spChg>
        <pc:picChg chg="mod">
          <ac:chgData name="Couturier, Maria" userId="S::maria.couturier@cvesd.org::396f6c8c-76fa-4d55-b15c-6fe6aab54145" providerId="AD" clId="Web-{88C09555-8D6B-3ACE-8504-8A31EFCBA034}" dt="2022-02-03T16:11:47.279" v="4" actId="1076"/>
          <ac:picMkLst>
            <pc:docMk/>
            <pc:sldMk cId="3874407876" sldId="876"/>
            <ac:picMk id="4" creationId="{98E09DDD-B893-4148-B540-85DF9D2A461A}"/>
          </ac:picMkLst>
        </pc:picChg>
      </pc:sldChg>
    </pc:docChg>
  </pc:docChgLst>
  <pc:docChgLst>
    <pc:chgData name="Rojas, Nancy" userId="S::nancy.rojas@cvesd.org::18bc9b46-c05a-4c6c-b73f-634782768431" providerId="AD" clId="Web-{FC0954C9-232B-FD24-BDA4-4FFD0CC18BF3}"/>
    <pc:docChg chg="modSld">
      <pc:chgData name="Rojas, Nancy" userId="S::nancy.rojas@cvesd.org::18bc9b46-c05a-4c6c-b73f-634782768431" providerId="AD" clId="Web-{FC0954C9-232B-FD24-BDA4-4FFD0CC18BF3}" dt="2022-02-05T00:14:27.381" v="3" actId="20577"/>
      <pc:docMkLst>
        <pc:docMk/>
      </pc:docMkLst>
      <pc:sldChg chg="modSp">
        <pc:chgData name="Rojas, Nancy" userId="S::nancy.rojas@cvesd.org::18bc9b46-c05a-4c6c-b73f-634782768431" providerId="AD" clId="Web-{FC0954C9-232B-FD24-BDA4-4FFD0CC18BF3}" dt="2022-02-05T00:14:27.381" v="3" actId="20577"/>
        <pc:sldMkLst>
          <pc:docMk/>
          <pc:sldMk cId="102846896" sldId="859"/>
        </pc:sldMkLst>
        <pc:spChg chg="mod">
          <ac:chgData name="Rojas, Nancy" userId="S::nancy.rojas@cvesd.org::18bc9b46-c05a-4c6c-b73f-634782768431" providerId="AD" clId="Web-{FC0954C9-232B-FD24-BDA4-4FFD0CC18BF3}" dt="2022-02-05T00:14:27.381" v="3" actId="20577"/>
          <ac:spMkLst>
            <pc:docMk/>
            <pc:sldMk cId="102846896" sldId="859"/>
            <ac:spMk id="8" creationId="{9DA02B51-5539-4EF3-B4DF-8AE01C8508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7D47F-A517-4D58-AF7D-014AF989BEE6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6226A-9CD0-4E75-8E47-1A997BA58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4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As a District we embrace and value the many languages that are spoken in our families homes and the great experiences and culture that each student brings.</a:t>
            </a:r>
          </a:p>
          <a:p>
            <a:r>
              <a:rPr lang="en-US" sz="1200" dirty="0"/>
              <a:t>District Board Policy 6174 recognizes the importance of </a:t>
            </a:r>
            <a:r>
              <a:rPr lang="en-US" sz="1200" dirty="0" err="1"/>
              <a:t>mulitlieracy</a:t>
            </a:r>
            <a:r>
              <a:rPr lang="en-US" sz="1200" dirty="0"/>
              <a:t>.</a:t>
            </a:r>
            <a:r>
              <a:rPr lang="en-US" dirty="0"/>
              <a:t> </a:t>
            </a:r>
          </a:p>
          <a:p>
            <a:r>
              <a:rPr kumimoji="1" lang="en-US" altLang="en-US" sz="1200" dirty="0"/>
              <a:t>District Resolution on Multiliteracy and Board Policy 6174</a:t>
            </a:r>
          </a:p>
          <a:p>
            <a:r>
              <a:rPr lang="ja-JP" altLang="en-US" sz="1200" i="1" dirty="0">
                <a:cs typeface="Times New Roman" panose="02020603050405020304" pitchFamily="18" charset="0"/>
              </a:rPr>
              <a:t>“</a:t>
            </a:r>
            <a:r>
              <a:rPr lang="en-US" altLang="ja-JP" sz="1200" i="1" dirty="0">
                <a:cs typeface="Times New Roman" panose="02020603050405020304" pitchFamily="18" charset="0"/>
              </a:rPr>
              <a:t>The Board of Education recognizes the importance of multiliteracy and mastery of two or more languages as a valuable skill for participating in a 21</a:t>
            </a:r>
            <a:r>
              <a:rPr lang="en-US" altLang="ja-JP" sz="1200" i="1" baseline="30000" dirty="0">
                <a:cs typeface="Times New Roman" panose="02020603050405020304" pitchFamily="18" charset="0"/>
              </a:rPr>
              <a:t>st</a:t>
            </a:r>
            <a:r>
              <a:rPr lang="en-US" altLang="ja-JP" sz="1200" i="1" dirty="0">
                <a:cs typeface="Times New Roman" panose="02020603050405020304" pitchFamily="18" charset="0"/>
              </a:rPr>
              <a:t> century diverse world economy.</a:t>
            </a:r>
            <a:r>
              <a:rPr lang="ja-JP" altLang="en-US" sz="1200" i="1" dirty="0">
                <a:cs typeface="Times New Roman" panose="02020603050405020304" pitchFamily="18" charset="0"/>
              </a:rPr>
              <a:t>”</a:t>
            </a:r>
            <a:r>
              <a:rPr lang="en-US" altLang="ja-JP" sz="1200" i="1" dirty="0">
                <a:cs typeface="Times New Roman" panose="02020603050405020304" pitchFamily="18" charset="0"/>
              </a:rPr>
              <a:t>  </a:t>
            </a:r>
          </a:p>
          <a:p>
            <a:r>
              <a:rPr lang="en-US" altLang="ja-JP" sz="1200" i="1" dirty="0">
                <a:cs typeface="Times New Roman" panose="02020603050405020304" pitchFamily="18" charset="0"/>
              </a:rPr>
              <a:t>    “The District provides instructional programs that support students in developing English language proficiency and achieve high academic standards.”</a:t>
            </a:r>
          </a:p>
          <a:p>
            <a:br>
              <a:rPr kumimoji="1" lang="en-US" altLang="en-US" dirty="0">
                <a:solidFill>
                  <a:schemeClr val="hlink"/>
                </a:solidFill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4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59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86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3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039" indent="-171039">
              <a:buFont typeface="Arial" panose="020B0604020202020204" pitchFamily="34" charset="0"/>
              <a:buChar char="•"/>
            </a:pPr>
            <a:r>
              <a:rPr lang="en-US" dirty="0"/>
              <a:t>I’ll also talk to you about important ways that you can work in partnership with your child’s teacher to ensure their success.</a:t>
            </a:r>
          </a:p>
          <a:p>
            <a:pPr marL="171039" indent="-171039">
              <a:buFont typeface="Arial" panose="020B0604020202020204" pitchFamily="34" charset="0"/>
              <a:buChar char="•"/>
            </a:pPr>
            <a:endParaRPr lang="en-US" dirty="0"/>
          </a:p>
          <a:p>
            <a:pPr marL="171039" indent="-171039">
              <a:buFont typeface="Arial" panose="020B0604020202020204" pitchFamily="34" charset="0"/>
              <a:buChar char="•"/>
            </a:pPr>
            <a:r>
              <a:rPr lang="en-US" dirty="0"/>
              <a:t>Let’s get started!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18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Century Gothic" panose="020B0502020202020204" pitchFamily="34" charset="0"/>
              </a:rPr>
              <a:t>1. Choose 2. Give Reasons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39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Bell MT" panose="02020503060305020303" pitchFamily="18" charset="0"/>
              </a:rPr>
              <a:t>Talk to native speakers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Bell MT" panose="02020503060305020303" pitchFamily="18" charset="0"/>
              </a:rPr>
              <a:t>Talk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Bell MT" panose="020205030603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F783-093D-4F88-9113-67F7B3B48E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5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76DA-5798-4A33-A30D-9A5D566A8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FC7CE-7F9B-4FCB-9A00-06EC3B3B0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F6344-B37A-4CB4-BBAE-78DE58FC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C53CA-C8CC-41EB-8384-BCFFA5C5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63178-BD71-469F-BA45-5D6B956D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0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647E-1B4F-4621-9342-363E92E7A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E3EB-FB09-4EFB-B51E-1EAAECE5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C04CB-DF83-4802-9B4B-D3097C63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937E0-AC3E-420E-BB23-F707EFB5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E0DCE-F518-4440-844C-95386EC7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AC8D-EB26-4A05-8B8F-D8C6E35F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DDCEF-1B9E-4504-B202-79804AC79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20C24-AEE1-4D0F-9B08-5B6780887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DC3C7-489D-41CA-A0DE-568C456E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D454-F791-4F54-9F52-17ED40CB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4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78CA3-E0A6-4713-8CEB-B3A45552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74DE3-25D7-4C52-AAF1-884840A2E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870D7-6FBD-4913-9C0F-F94091911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A247F-8115-498E-B7D2-421E3AF1B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D7E13-BA24-4A82-8F34-4F28BBE4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FEC5D-5892-462F-BF59-F9F728ABF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4265-140C-4E63-A50D-456347128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85308-7ACB-42A0-9508-6B2D8672C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25E5C-C27F-4E79-843D-D0C941298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B0883-9348-4E66-9324-2C10EEB61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5CC22D-340C-4328-B606-D08F14041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83E2D-8029-4E27-8F50-6D57417C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98E9C-C72C-480D-AED8-B4F92B9E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64116-812B-456E-82E1-235CECE7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4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42B1-71DD-40CB-9BB2-D9D3CFF6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FD731-791C-4E7F-BEE1-741942D4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037DF3-7893-4039-AB94-49EB7EC4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1A961-FF47-4B4D-BAE5-F9F410560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4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80FA4-4BDD-47C2-8EBA-00B1EA962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3C182F-CE27-4CDB-8B25-1E0879E89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8FF1D-8CE6-4016-B2A4-97472E5A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2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6A30-CA44-4013-B4E6-7DD9BA31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57B88-CD4B-4711-8909-E420659EC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3FDB-36A8-4579-968A-E534905B9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0AE6F-C757-413A-9D29-F6D16D7E8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BE537-45E0-4883-9A80-5710B6D7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C4CA1-50FD-43A9-BA76-4A6978097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60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2B31-6809-43D8-8FCB-5B2807785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1DCAD1-C30E-4C99-B55A-5F1ADFA7FB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92373-F7BB-4289-B70C-35AD4F475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93915-A148-4DE7-B58B-A0D73D209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8C6E7-3460-452D-9F68-F9070F54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49013-4808-4038-8A83-8EAEDC6E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31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D64F1-4DC1-45FA-992C-A4C78ECE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4A8B6-73D7-46DE-919B-CD2A0D028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F37BA-01BE-4721-9E88-E63CFDDF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A9F4A-4E68-4C90-A679-E23F4ABF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D075-7451-4BAE-A5A8-90E0F045D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6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1B8A8-5133-4D6E-9416-E35813D55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96653-038A-4277-B4BD-F60D2F45B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A7A0A-5F13-41E8-9B99-5549FC1D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C5AC5-65C4-4477-AA55-A21088DA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3262-1F08-41F8-817B-3C2EEC54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4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808F2F-13E2-4469-BA52-005F6E83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82DC7-B090-43D6-936B-9A1CC6E6E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D3BF1-3ED0-4F76-B89F-3025D778B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CF729-9F46-46B3-96F7-09C674B550C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4907B-6440-4B00-8670-6CA3A343F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5FAF8-372C-4D4F-AB94-D10E1DA00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BSTBxl8GMgc" TargetMode="External"/><Relationship Id="rId4" Type="http://schemas.openxmlformats.org/officeDocument/2006/relationships/hyperlink" Target="https://www.youtube.com/watch?v=au43SE_uymU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pac.or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lpac.startingsmarter.org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asquevivir.com/2011/11/23/gracia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F6E0AA-1A62-41AD-AAF2-403F2A5B87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0" b="3051"/>
          <a:stretch/>
        </p:blipFill>
        <p:spPr>
          <a:xfrm>
            <a:off x="-11430" y="10"/>
            <a:ext cx="12191980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6722B4-B92A-447F-A129-61D678B1A489}"/>
              </a:ext>
            </a:extLst>
          </p:cNvPr>
          <p:cNvSpPr/>
          <p:nvPr/>
        </p:nvSpPr>
        <p:spPr>
          <a:xfrm>
            <a:off x="1811655" y="1800226"/>
            <a:ext cx="8568690" cy="3248024"/>
          </a:xfrm>
          <a:prstGeom prst="rect">
            <a:avLst/>
          </a:prstGeom>
          <a:solidFill>
            <a:schemeClr val="bg1"/>
          </a:solidFill>
          <a:ln w="38100" cmpd="thickThin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4E5CA-8350-41E1-B86D-82B96A330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3126" y="2621309"/>
            <a:ext cx="8467725" cy="1766491"/>
          </a:xfrm>
        </p:spPr>
        <p:txBody>
          <a:bodyPr>
            <a:noAutofit/>
          </a:bodyPr>
          <a:lstStyle/>
          <a:p>
            <a:pPr algn="l"/>
            <a:r>
              <a:rPr lang="es-MX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</a:rPr>
              <a:t>Evaluación Sumativa </a:t>
            </a:r>
            <a:br>
              <a:rPr lang="es-MX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</a:rPr>
            </a:br>
            <a:r>
              <a:rPr lang="es-MX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</a:rPr>
              <a:t>de la competencia en el idioma inglés de California</a:t>
            </a:r>
            <a:endParaRPr lang="es-MX" sz="360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ea typeface="+mj-lt"/>
              <a:cs typeface="+mj-lt"/>
            </a:endParaRPr>
          </a:p>
          <a:p>
            <a:pPr algn="l"/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CFCEF6A0-8E86-41EB-A2AF-A44248C5D1E9}"/>
              </a:ext>
            </a:extLst>
          </p:cNvPr>
          <p:cNvSpPr/>
          <p:nvPr/>
        </p:nvSpPr>
        <p:spPr>
          <a:xfrm>
            <a:off x="1006036" y="2516371"/>
            <a:ext cx="1756204" cy="1766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6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Intergenerational | Sunshine Children's Centre - Mississauga">
            <a:extLst>
              <a:ext uri="{FF2B5EF4-FFF2-40B4-BE49-F238E27FC236}">
                <a16:creationId xmlns:a16="http://schemas.microsoft.com/office/drawing/2014/main" id="{35A71F42-4D8B-474A-8188-15DC8DD79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3425" b="1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ow Strong Culture Makes Everyone Strong - Liz Kislik">
            <a:extLst>
              <a:ext uri="{FF2B5EF4-FFF2-40B4-BE49-F238E27FC236}">
                <a16:creationId xmlns:a16="http://schemas.microsoft.com/office/drawing/2014/main" id="{0E984900-7080-4629-8F2C-C7C2DA944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2473" b="-1"/>
          <a:stretch/>
        </p:blipFill>
        <p:spPr bwMode="auto">
          <a:xfrm>
            <a:off x="0" y="-5485"/>
            <a:ext cx="9307094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3 Ways to Make Your Kid's Classroom More Inclusive During the Winter  Holidays | ParentMap">
            <a:extLst>
              <a:ext uri="{FF2B5EF4-FFF2-40B4-BE49-F238E27FC236}">
                <a16:creationId xmlns:a16="http://schemas.microsoft.com/office/drawing/2014/main" id="{C16236CF-3CF2-4332-9910-F49A874EF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802"/>
          <a:stretch/>
        </p:blipFill>
        <p:spPr bwMode="auto"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EB84435-5BC2-44B6-9BF2-86661E5148D2}"/>
              </a:ext>
            </a:extLst>
          </p:cNvPr>
          <p:cNvSpPr txBox="1">
            <a:spLocks/>
          </p:cNvSpPr>
          <p:nvPr/>
        </p:nvSpPr>
        <p:spPr>
          <a:xfrm>
            <a:off x="5052538" y="1558554"/>
            <a:ext cx="4685822" cy="374496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altLang="en-US" sz="2400" b="1" dirty="0">
                <a:cs typeface="Times New Roman" panose="02020603050405020304" pitchFamily="18" charset="0"/>
              </a:rPr>
              <a:t>Extracto de la declaración de resolución y política de la Mesa Directiva de Educación: </a:t>
            </a:r>
          </a:p>
          <a:p>
            <a:r>
              <a:rPr lang="es-MX" altLang="en-US" sz="1800" b="1" dirty="0">
                <a:cs typeface="Times New Roman" panose="02020603050405020304" pitchFamily="18" charset="0"/>
              </a:rPr>
              <a:t>   </a:t>
            </a:r>
            <a:r>
              <a:rPr lang="es-MX" altLang="ja-JP" sz="1800" i="1" dirty="0">
                <a:cs typeface="Times New Roman" panose="02020603050405020304" pitchFamily="18" charset="0"/>
              </a:rPr>
              <a:t>“La Mesa Directiva de Educación reconoce la importancia del alfabetismo multilingüe y el dominio de dos o más idiomas como una habilidad valiosa para la participación en una economía mundial diversa del siglo 21.”  </a:t>
            </a:r>
          </a:p>
          <a:p>
            <a:r>
              <a:rPr lang="es-MX" altLang="ja-JP" sz="1800" i="1" dirty="0">
                <a:cs typeface="Times New Roman" panose="02020603050405020304" pitchFamily="18" charset="0"/>
              </a:rPr>
              <a:t>    “El Distrito proporciona programas de instrucción que apoyan a los estudiantes en el desarrollo de la competencia de idioma inglés y el logro de altos estándares académicos.”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6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31993" y="1128707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288709" y="2767087"/>
            <a:ext cx="3665276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Evaluaciones ELPAC</a:t>
            </a:r>
          </a:p>
        </p:txBody>
      </p:sp>
    </p:spTree>
    <p:extLst>
      <p:ext uri="{BB962C8B-B14F-4D97-AF65-F5344CB8AC3E}">
        <p14:creationId xmlns:p14="http://schemas.microsoft.com/office/powerpoint/2010/main" val="108296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457" y="0"/>
            <a:ext cx="3265714" cy="5912304"/>
          </a:xfrm>
        </p:spPr>
        <p:txBody>
          <a:bodyPr>
            <a:normAutofit fontScale="90000"/>
          </a:bodyPr>
          <a:lstStyle/>
          <a:p>
            <a:b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b="1" dirty="0">
                <a:latin typeface="Century Gothic" panose="020B0502020202020204" pitchFamily="34" charset="0"/>
                <a:cs typeface="Cavolini" panose="03000502040302020204" pitchFamily="66" charset="0"/>
              </a:rPr>
              <a:t>E</a:t>
            </a: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nglish 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b="1" dirty="0" err="1">
                <a:latin typeface="Century Gothic" panose="020B0502020202020204" pitchFamily="34" charset="0"/>
                <a:cs typeface="Cavolini" panose="03000502040302020204" pitchFamily="66" charset="0"/>
              </a:rPr>
              <a:t>L</a:t>
            </a:r>
            <a:r>
              <a:rPr lang="es-MX" sz="2800" dirty="0" err="1">
                <a:latin typeface="Century Gothic" panose="020B0502020202020204" pitchFamily="34" charset="0"/>
                <a:cs typeface="Cavolini" panose="03000502040302020204" pitchFamily="66" charset="0"/>
              </a:rPr>
              <a:t>anguage</a:t>
            </a: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 </a:t>
            </a:r>
            <a:r>
              <a:rPr lang="es-MX" sz="2800" b="1" dirty="0" err="1">
                <a:latin typeface="Century Gothic" panose="020B0502020202020204" pitchFamily="34" charset="0"/>
                <a:cs typeface="Cavolini" panose="03000502040302020204" pitchFamily="66" charset="0"/>
              </a:rPr>
              <a:t>P</a:t>
            </a:r>
            <a:r>
              <a:rPr lang="es-MX" sz="2800" dirty="0" err="1">
                <a:latin typeface="Century Gothic" panose="020B0502020202020204" pitchFamily="34" charset="0"/>
                <a:cs typeface="Cavolini" panose="03000502040302020204" pitchFamily="66" charset="0"/>
              </a:rPr>
              <a:t>roficiency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b="1" dirty="0" err="1">
                <a:latin typeface="Century Gothic" panose="020B0502020202020204" pitchFamily="34" charset="0"/>
                <a:cs typeface="Cavolini" panose="03000502040302020204" pitchFamily="66" charset="0"/>
              </a:rPr>
              <a:t>A</a:t>
            </a:r>
            <a:r>
              <a:rPr lang="es-MX" sz="2800" dirty="0" err="1">
                <a:latin typeface="Century Gothic" panose="020B0502020202020204" pitchFamily="34" charset="0"/>
                <a:cs typeface="Cavolini" panose="03000502040302020204" pitchFamily="66" charset="0"/>
              </a:rPr>
              <a:t>ssessment</a:t>
            </a: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      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      </a:t>
            </a:r>
            <a:r>
              <a:rPr lang="es-MX" sz="2800" dirty="0" err="1">
                <a:latin typeface="Century Gothic" panose="020B0502020202020204" pitchFamily="34" charset="0"/>
                <a:cs typeface="Cavolini" panose="03000502040302020204" pitchFamily="66" charset="0"/>
              </a:rPr>
              <a:t>for</a:t>
            </a: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 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b="1" dirty="0">
                <a:latin typeface="Century Gothic" panose="020B0502020202020204" pitchFamily="34" charset="0"/>
                <a:cs typeface="Cavolini" panose="03000502040302020204" pitchFamily="66" charset="0"/>
              </a:rPr>
              <a:t>C</a:t>
            </a: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alifornia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ELPAC, por sus siglas en inglés significa: </a:t>
            </a: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b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s-MX" sz="2800" dirty="0">
                <a:latin typeface="Century Gothic" panose="020B0502020202020204" pitchFamily="34" charset="0"/>
                <a:cs typeface="Cavolini" panose="03000502040302020204" pitchFamily="66" charset="0"/>
              </a:rPr>
              <a:t>Evaluación de la competencia en el idioma inglés de California</a:t>
            </a:r>
          </a:p>
        </p:txBody>
      </p:sp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809" y="1195539"/>
            <a:ext cx="3581401" cy="29497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28D7CF-0399-4A6F-8FE7-6C978AD10404}"/>
              </a:ext>
            </a:extLst>
          </p:cNvPr>
          <p:cNvSpPr txBox="1"/>
          <p:nvPr/>
        </p:nvSpPr>
        <p:spPr>
          <a:xfrm>
            <a:off x="5627809" y="3429000"/>
            <a:ext cx="1105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highlight>
                  <a:srgbClr val="C0C0C0"/>
                </a:highlight>
              </a:rPr>
              <a:t>Inicial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65375F-96F2-47A6-B85A-DA1A54B52E9A}"/>
              </a:ext>
            </a:extLst>
          </p:cNvPr>
          <p:cNvSpPr txBox="1"/>
          <p:nvPr/>
        </p:nvSpPr>
        <p:spPr>
          <a:xfrm>
            <a:off x="7027609" y="2617598"/>
            <a:ext cx="26822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800" b="1" dirty="0">
                <a:highlight>
                  <a:srgbClr val="C0C0C0"/>
                </a:highlight>
              </a:rPr>
              <a:t>Sumativa</a:t>
            </a:r>
          </a:p>
        </p:txBody>
      </p:sp>
    </p:spTree>
    <p:extLst>
      <p:ext uri="{BB962C8B-B14F-4D97-AF65-F5344CB8AC3E}">
        <p14:creationId xmlns:p14="http://schemas.microsoft.com/office/powerpoint/2010/main" val="248985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443" y="1757385"/>
            <a:ext cx="3581401" cy="29497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382235-8F22-448C-9913-D555127B1683}"/>
              </a:ext>
            </a:extLst>
          </p:cNvPr>
          <p:cNvSpPr txBox="1"/>
          <p:nvPr/>
        </p:nvSpPr>
        <p:spPr>
          <a:xfrm>
            <a:off x="844858" y="670970"/>
            <a:ext cx="281939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ELPAC Inicial</a:t>
            </a:r>
            <a:r>
              <a:rPr kumimoji="0" lang="es-MX" sz="2800" b="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sz="2800" b="1" i="0" u="none" strike="noStrike" kern="1200" cap="none" spc="0" normalizeH="0" baseline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649B8-9E80-4190-A740-877218BAEF32}"/>
              </a:ext>
            </a:extLst>
          </p:cNvPr>
          <p:cNvSpPr txBox="1"/>
          <p:nvPr/>
        </p:nvSpPr>
        <p:spPr>
          <a:xfrm>
            <a:off x="7765741" y="695933"/>
            <a:ext cx="3581401" cy="51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ELPAC Sumativa</a:t>
            </a:r>
            <a:r>
              <a:rPr kumimoji="0" lang="es-MX" sz="2800" b="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sz="2800" b="1" i="0" u="none" strike="noStrike" kern="1200" cap="none" spc="0" normalizeH="0" baseline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9BC1E2EC-A236-405D-B6BB-4AFEC45312CE}"/>
              </a:ext>
            </a:extLst>
          </p:cNvPr>
          <p:cNvSpPr/>
          <p:nvPr/>
        </p:nvSpPr>
        <p:spPr>
          <a:xfrm rot="16200000">
            <a:off x="5502853" y="766546"/>
            <a:ext cx="978408" cy="787256"/>
          </a:xfrm>
          <a:prstGeom prst="lef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785D26-45A3-4488-A3FE-5DC02D164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567" y="1404937"/>
            <a:ext cx="3076575" cy="4048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955613-101A-40BC-85A6-B12A75103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820" y="2214938"/>
            <a:ext cx="1791895" cy="23577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AD899-CB5F-44D6-BC75-2A4D139C522E}"/>
              </a:ext>
            </a:extLst>
          </p:cNvPr>
          <p:cNvSpPr txBox="1"/>
          <p:nvPr/>
        </p:nvSpPr>
        <p:spPr>
          <a:xfrm>
            <a:off x="4062443" y="3901440"/>
            <a:ext cx="1105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highlight>
                  <a:srgbClr val="C0C0C0"/>
                </a:highlight>
              </a:rPr>
              <a:t>Inicial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5A32A9-D699-40BF-89EB-0526A200A946}"/>
              </a:ext>
            </a:extLst>
          </p:cNvPr>
          <p:cNvSpPr txBox="1"/>
          <p:nvPr/>
        </p:nvSpPr>
        <p:spPr>
          <a:xfrm>
            <a:off x="5442649" y="3224332"/>
            <a:ext cx="26822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800" b="1" dirty="0">
                <a:highlight>
                  <a:srgbClr val="C0C0C0"/>
                </a:highlight>
              </a:rPr>
              <a:t>Sumativa</a:t>
            </a:r>
          </a:p>
        </p:txBody>
      </p:sp>
    </p:spTree>
    <p:extLst>
      <p:ext uri="{BB962C8B-B14F-4D97-AF65-F5344CB8AC3E}">
        <p14:creationId xmlns:p14="http://schemas.microsoft.com/office/powerpoint/2010/main" val="106180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Evaluaciones ELPAC </a:t>
            </a:r>
          </a:p>
        </p:txBody>
      </p:sp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594" y="1899761"/>
            <a:ext cx="3581401" cy="29497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F997E2-74FB-41B9-9374-5B41E5B27FAD}"/>
              </a:ext>
            </a:extLst>
          </p:cNvPr>
          <p:cNvSpPr txBox="1"/>
          <p:nvPr/>
        </p:nvSpPr>
        <p:spPr>
          <a:xfrm>
            <a:off x="533400" y="2072807"/>
            <a:ext cx="3733800" cy="383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007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Evaluación más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corta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56007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El objetivo es de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identificar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a los estudiantes que necesitan apoyo para aprender el inglés  académico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Informa a los maestros sobre su instrucción</a:t>
            </a:r>
            <a:endParaRPr kumimoji="0" lang="es-MX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25A83D-2DF0-42DE-BEFF-2B59FD897224}"/>
              </a:ext>
            </a:extLst>
          </p:cNvPr>
          <p:cNvSpPr txBox="1"/>
          <p:nvPr/>
        </p:nvSpPr>
        <p:spPr>
          <a:xfrm>
            <a:off x="7151914" y="2096804"/>
            <a:ext cx="4855029" cy="472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Evaluación más </a:t>
            </a:r>
            <a:r>
              <a:rPr lang="es-MX" sz="2400" b="1" i="1" dirty="0">
                <a:solidFill>
                  <a:schemeClr val="accent2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larga</a:t>
            </a:r>
            <a:endParaRPr lang="es-MX" sz="2400" b="1" i="1" dirty="0">
              <a:solidFill>
                <a:schemeClr val="accent4">
                  <a:lumMod val="50000"/>
                </a:schemeClr>
              </a:solidFill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El objetivo es de medir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el progreso anual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hacia el aprendizaje del inglés académico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Informa a los maestros sobre su instrucción</a:t>
            </a:r>
            <a:endParaRPr kumimoji="0" lang="es-MX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Proporciona información para determinar si el estudiante ha logrado las metas para ser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reclasificado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82235-8F22-448C-9913-D555127B1683}"/>
              </a:ext>
            </a:extLst>
          </p:cNvPr>
          <p:cNvSpPr txBox="1"/>
          <p:nvPr/>
        </p:nvSpPr>
        <p:spPr>
          <a:xfrm>
            <a:off x="1043952" y="1475596"/>
            <a:ext cx="281939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ELPAC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Inicial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649B8-9E80-4190-A740-877218BAEF32}"/>
              </a:ext>
            </a:extLst>
          </p:cNvPr>
          <p:cNvSpPr txBox="1"/>
          <p:nvPr/>
        </p:nvSpPr>
        <p:spPr>
          <a:xfrm>
            <a:off x="7643845" y="1475596"/>
            <a:ext cx="3581400" cy="51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ELPAC Sumativa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6C40F786-CBFF-4040-8956-8E08CDFD2561}"/>
              </a:ext>
            </a:extLst>
          </p:cNvPr>
          <p:cNvSpPr/>
          <p:nvPr/>
        </p:nvSpPr>
        <p:spPr>
          <a:xfrm rot="12802106">
            <a:off x="6392639" y="1129891"/>
            <a:ext cx="978408" cy="787256"/>
          </a:xfrm>
          <a:prstGeom prst="lef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896DB0-C79B-4BFE-8987-118293D8B959}"/>
              </a:ext>
            </a:extLst>
          </p:cNvPr>
          <p:cNvSpPr txBox="1"/>
          <p:nvPr/>
        </p:nvSpPr>
        <p:spPr>
          <a:xfrm>
            <a:off x="5040087" y="3366291"/>
            <a:ext cx="26822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800" b="1" dirty="0">
                <a:highlight>
                  <a:srgbClr val="C0C0C0"/>
                </a:highlight>
              </a:rPr>
              <a:t>Sumativa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D4617A-6AD6-4E09-8433-E9DA1A24B470}"/>
              </a:ext>
            </a:extLst>
          </p:cNvPr>
          <p:cNvSpPr txBox="1"/>
          <p:nvPr/>
        </p:nvSpPr>
        <p:spPr>
          <a:xfrm>
            <a:off x="3679203" y="4043399"/>
            <a:ext cx="1105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highlight>
                  <a:srgbClr val="C0C0C0"/>
                </a:highlight>
              </a:rPr>
              <a:t>Inicial</a:t>
            </a:r>
          </a:p>
        </p:txBody>
      </p:sp>
    </p:spTree>
    <p:extLst>
      <p:ext uri="{BB962C8B-B14F-4D97-AF65-F5344CB8AC3E}">
        <p14:creationId xmlns:p14="http://schemas.microsoft.com/office/powerpoint/2010/main" val="237244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85725"/>
            <a:ext cx="10835640" cy="1325563"/>
          </a:xfrm>
        </p:spPr>
        <p:txBody>
          <a:bodyPr>
            <a:normAutofit/>
          </a:bodyPr>
          <a:lstStyle/>
          <a:p>
            <a:r>
              <a:rPr lang="es-MX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Periodos de Exámenes del ELPAC Sumativo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81172-1930-4E8B-9314-B20441CFEC18}"/>
              </a:ext>
            </a:extLst>
          </p:cNvPr>
          <p:cNvSpPr txBox="1"/>
          <p:nvPr/>
        </p:nvSpPr>
        <p:spPr>
          <a:xfrm>
            <a:off x="4942114" y="1961160"/>
            <a:ext cx="6289766" cy="10252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7432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Grados KT-2</a:t>
            </a:r>
          </a:p>
          <a:p>
            <a:pPr marL="274320" algn="ctr">
              <a:spcAft>
                <a:spcPts val="800"/>
              </a:spcAft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7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 de febrero de </a:t>
            </a: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2022 al 22 de ab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ril de 2022</a:t>
            </a: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 </a:t>
            </a:r>
            <a:endParaRPr lang="es-MX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02B51-5539-4EF3-B4DF-8AE01C85083B}"/>
              </a:ext>
            </a:extLst>
          </p:cNvPr>
          <p:cNvSpPr txBox="1"/>
          <p:nvPr/>
        </p:nvSpPr>
        <p:spPr>
          <a:xfrm>
            <a:off x="4942114" y="3521684"/>
            <a:ext cx="6731726" cy="10252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Grados 3-12</a:t>
            </a:r>
            <a:endParaRPr kumimoji="0" lang="es-MX" sz="2800" b="0" i="1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4320" algn="ctr">
              <a:spcAft>
                <a:spcPts val="800"/>
              </a:spcAft>
              <a:defRPr/>
            </a:pP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 7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 de febrero de </a:t>
            </a: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2022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 </a:t>
            </a:r>
            <a:r>
              <a:rPr lang="es-MX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al 11 de abril </a:t>
            </a: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de 2022</a:t>
            </a:r>
            <a:endParaRPr lang="es-MX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FFA24-78C6-49A2-8A74-C0E22DBDF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81820"/>
            <a:ext cx="3172515" cy="3180547"/>
          </a:xfrm>
          <a:prstGeom prst="rect">
            <a:avLst/>
          </a:prstGeom>
        </p:spPr>
      </p:pic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1"/>
          <a:stretch/>
        </p:blipFill>
        <p:spPr>
          <a:xfrm>
            <a:off x="2402685" y="2473800"/>
            <a:ext cx="2289551" cy="29497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8BBB7F-F573-4B44-9BB6-004DF45496F7}"/>
              </a:ext>
            </a:extLst>
          </p:cNvPr>
          <p:cNvSpPr txBox="1"/>
          <p:nvPr/>
        </p:nvSpPr>
        <p:spPr>
          <a:xfrm>
            <a:off x="2540727" y="3869857"/>
            <a:ext cx="26822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800" b="1" dirty="0">
                <a:highlight>
                  <a:srgbClr val="C0C0C0"/>
                </a:highlight>
              </a:rPr>
              <a:t>Sumativa</a:t>
            </a:r>
          </a:p>
        </p:txBody>
      </p:sp>
    </p:spTree>
    <p:extLst>
      <p:ext uri="{BB962C8B-B14F-4D97-AF65-F5344CB8AC3E}">
        <p14:creationId xmlns:p14="http://schemas.microsoft.com/office/powerpoint/2010/main" val="10284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E09DDD-B893-4148-B540-85DF9D2A4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972" y="994407"/>
            <a:ext cx="4882243" cy="539759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5DBA228-BAFA-4FA9-9B3A-504B6D90608C}"/>
              </a:ext>
            </a:extLst>
          </p:cNvPr>
          <p:cNvSpPr txBox="1">
            <a:spLocks/>
          </p:cNvSpPr>
          <p:nvPr/>
        </p:nvSpPr>
        <p:spPr>
          <a:xfrm>
            <a:off x="646854" y="393038"/>
            <a:ext cx="11064187" cy="1489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Cavolini" panose="03000502040302020204" pitchFamily="66" charset="0"/>
              </a:rPr>
              <a:t>Boleta de puntuación del estudiante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volini" panose="03000502040302020204" pitchFamily="66" charset="0"/>
                <a:ea typeface="Times New Roman" panose="02020603050405020304" pitchFamily="18" charset="0"/>
                <a:cs typeface="Cavolini" panose="03000502040302020204" pitchFamily="66" charset="0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j-ea"/>
              <a:cs typeface="Cavolini" panose="03000502040302020204" pitchFamily="66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EAE2B2B-C8E1-4C9E-9FC4-79240651EA28}"/>
              </a:ext>
            </a:extLst>
          </p:cNvPr>
          <p:cNvSpPr txBox="1"/>
          <p:nvPr/>
        </p:nvSpPr>
        <p:spPr>
          <a:xfrm>
            <a:off x="801375" y="2551837"/>
            <a:ext cx="5655865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Video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endParaRPr lang="en-US" dirty="0" err="1">
              <a:hlinkClick r:id="rId4"/>
            </a:endParaRPr>
          </a:p>
          <a:p>
            <a:r>
              <a:rPr lang="en-US" dirty="0">
                <a:hlinkClick r:id="rId4"/>
              </a:rPr>
              <a:t>https://www.youtube.com/watch?v=au43SE_uymU</a:t>
            </a:r>
            <a:endParaRPr lang="en-US" dirty="0"/>
          </a:p>
          <a:p>
            <a:endParaRPr lang="en-US" dirty="0"/>
          </a:p>
          <a:p>
            <a:r>
              <a:rPr lang="en-US" dirty="0"/>
              <a:t>Video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español</a:t>
            </a:r>
            <a:endParaRPr lang="en-US" dirty="0" err="1">
              <a:cs typeface="Calibri"/>
            </a:endParaRPr>
          </a:p>
          <a:p>
            <a:r>
              <a:rPr lang="en-US" dirty="0">
                <a:hlinkClick r:id="rId5"/>
              </a:rPr>
              <a:t>https://www.youtube.com/watch?v=BSTBxl8GMgc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0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21107" y="1042982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288709" y="2443977"/>
            <a:ext cx="3453220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Herramientas ELPAC</a:t>
            </a:r>
          </a:p>
          <a:p>
            <a:pPr algn="ctr"/>
            <a:r>
              <a:rPr lang="es-MX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para los maestros</a:t>
            </a:r>
          </a:p>
        </p:txBody>
      </p:sp>
    </p:spTree>
    <p:extLst>
      <p:ext uri="{BB962C8B-B14F-4D97-AF65-F5344CB8AC3E}">
        <p14:creationId xmlns:p14="http://schemas.microsoft.com/office/powerpoint/2010/main" val="40910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DEDB-0E66-4038-8FCB-8B339C42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309670"/>
            <a:ext cx="11765280" cy="839759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>
                <a:latin typeface="Century Gothic" panose="020B0502020202020204" pitchFamily="34" charset="0"/>
              </a:rPr>
              <a:t>Instrucción diaria para los aprendices de inglés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B6EE20-A38A-4B22-B05B-E2F453C09B98}"/>
              </a:ext>
            </a:extLst>
          </p:cNvPr>
          <p:cNvSpPr/>
          <p:nvPr/>
        </p:nvSpPr>
        <p:spPr>
          <a:xfrm>
            <a:off x="853694" y="1187455"/>
            <a:ext cx="2997654" cy="248953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Grupo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Entero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Integrado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9799BB-BB0F-44DE-AE52-6C89027CF01A}"/>
              </a:ext>
            </a:extLst>
          </p:cNvPr>
          <p:cNvSpPr/>
          <p:nvPr/>
        </p:nvSpPr>
        <p:spPr>
          <a:xfrm>
            <a:off x="852282" y="4037116"/>
            <a:ext cx="3018656" cy="23988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Grupo Pequeño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Designado</a:t>
            </a:r>
            <a:endParaRPr kumimoji="0" lang="es-MX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0E7900E-085B-4828-BA7A-73F1783F5F89}"/>
              </a:ext>
            </a:extLst>
          </p:cNvPr>
          <p:cNvSpPr/>
          <p:nvPr/>
        </p:nvSpPr>
        <p:spPr>
          <a:xfrm>
            <a:off x="1879058" y="3268773"/>
            <a:ext cx="1339825" cy="9906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E26F8C-DAC2-4A2E-A72C-7FA7512A2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16" r="53656"/>
          <a:stretch/>
        </p:blipFill>
        <p:spPr>
          <a:xfrm>
            <a:off x="4247983" y="1262825"/>
            <a:ext cx="2997653" cy="21661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74B79D-6208-4FF7-9AAA-8C3D62386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980" y="4259372"/>
            <a:ext cx="3018656" cy="19543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B5D56D-52FE-4333-A918-DBBB126936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944" r="8895"/>
          <a:stretch/>
        </p:blipFill>
        <p:spPr>
          <a:xfrm>
            <a:off x="8973119" y="1999753"/>
            <a:ext cx="2020576" cy="285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81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69626-7BA0-4031-A86D-2ADF8EE5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4" y="3940048"/>
            <a:ext cx="10901471" cy="2094991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s-MX" dirty="0">
                <a:latin typeface="Century Gothic" panose="020B0502020202020204" pitchFamily="34" charset="0"/>
              </a:rPr>
              <a:t>Pruebas de Práctica ELPAC</a:t>
            </a:r>
            <a:br>
              <a:rPr lang="es-MX" dirty="0">
                <a:latin typeface="Century Gothic" panose="020B0502020202020204" pitchFamily="34" charset="0"/>
              </a:rPr>
            </a:br>
            <a:r>
              <a:rPr lang="es-MX" i="1" dirty="0">
                <a:latin typeface="Century Gothic" panose="020B0502020202020204" pitchFamily="34" charset="0"/>
              </a:rPr>
              <a:t>¡</a:t>
            </a:r>
            <a:r>
              <a:rPr lang="es-MX" sz="3600" i="1" dirty="0">
                <a:latin typeface="Century Gothic" panose="020B0502020202020204" pitchFamily="34" charset="0"/>
              </a:rPr>
              <a:t>Tome una prueba de práctica con su estudiante!</a:t>
            </a:r>
            <a:br>
              <a:rPr lang="es-MX" dirty="0">
                <a:latin typeface="Century Gothic" panose="020B0502020202020204" pitchFamily="34" charset="0"/>
              </a:rPr>
            </a:b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283A93BD-A469-4D4C-8A1F-5668AE975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8565" y="503573"/>
            <a:ext cx="7134870" cy="35994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6" descr="Picture of a teacher and student in front of a computer with ELPAC on the screen.">
            <a:extLst>
              <a:ext uri="{FF2B5EF4-FFF2-40B4-BE49-F238E27FC236}">
                <a16:creationId xmlns:a16="http://schemas.microsoft.com/office/drawing/2014/main" id="{EE5EF0A6-8498-4E99-9DB0-1C7E1534C0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2" r="1" b="23124"/>
          <a:stretch/>
        </p:blipFill>
        <p:spPr>
          <a:xfrm>
            <a:off x="2694432" y="666497"/>
            <a:ext cx="6803136" cy="3273552"/>
          </a:xfrm>
          <a:prstGeom prst="rect">
            <a:avLst/>
          </a:prstGeom>
          <a:effectLst/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A4F278D2-89C9-48B0-BA74-96B7A3851408}"/>
              </a:ext>
            </a:extLst>
          </p:cNvPr>
          <p:cNvSpPr txBox="1"/>
          <p:nvPr/>
        </p:nvSpPr>
        <p:spPr>
          <a:xfrm>
            <a:off x="4558709" y="5455906"/>
            <a:ext cx="24755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/>
              </a:rPr>
              <a:t>https://www.elpac.org/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21107" y="1042982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158241" y="2367777"/>
            <a:ext cx="3560706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Herramientas para padres del ELPAC</a:t>
            </a:r>
          </a:p>
        </p:txBody>
      </p:sp>
    </p:spTree>
    <p:extLst>
      <p:ext uri="{BB962C8B-B14F-4D97-AF65-F5344CB8AC3E}">
        <p14:creationId xmlns:p14="http://schemas.microsoft.com/office/powerpoint/2010/main" val="143816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678" y="911428"/>
            <a:ext cx="7942204" cy="5035143"/>
          </a:xfrm>
          <a:prstGeom prst="rect">
            <a:avLst/>
          </a:prstGeom>
        </p:spPr>
      </p:pic>
      <p:sp>
        <p:nvSpPr>
          <p:cNvPr id="5" name="Google Shape;277;p35"/>
          <p:cNvSpPr txBox="1">
            <a:spLocks noGrp="1"/>
          </p:cNvSpPr>
          <p:nvPr>
            <p:ph type="title"/>
          </p:nvPr>
        </p:nvSpPr>
        <p:spPr>
          <a:xfrm>
            <a:off x="314766" y="-6205"/>
            <a:ext cx="11877234" cy="12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60"/>
              </a:buClr>
              <a:buSzPts val="5400"/>
              <a:buFont typeface="Federo"/>
              <a:buNone/>
            </a:pPr>
            <a:r>
              <a:rPr lang="es-MX" sz="3600" dirty="0">
                <a:latin typeface="Century Gothic" panose="020B0502020202020204" pitchFamily="34" charset="0"/>
              </a:rPr>
              <a:t>Pagina web para padres </a:t>
            </a:r>
            <a:r>
              <a:rPr lang="es-MX" sz="3600" i="1" dirty="0" err="1">
                <a:latin typeface="Century Gothic" panose="020B0502020202020204" pitchFamily="34" charset="0"/>
              </a:rPr>
              <a:t>Starting</a:t>
            </a:r>
            <a:r>
              <a:rPr lang="es-MX" sz="3600" i="1" dirty="0">
                <a:latin typeface="Century Gothic" panose="020B0502020202020204" pitchFamily="34" charset="0"/>
              </a:rPr>
              <a:t> </a:t>
            </a:r>
            <a:r>
              <a:rPr lang="es-MX" sz="3600" i="1" dirty="0" err="1">
                <a:latin typeface="Century Gothic" panose="020B0502020202020204" pitchFamily="34" charset="0"/>
              </a:rPr>
              <a:t>Smarter</a:t>
            </a:r>
            <a:r>
              <a:rPr lang="es-MX" sz="3600" i="1" dirty="0">
                <a:latin typeface="Century Gothic" panose="020B0502020202020204" pitchFamily="34" charset="0"/>
              </a:rPr>
              <a:t> </a:t>
            </a:r>
            <a:r>
              <a:rPr lang="es-MX" sz="2000" i="1" dirty="0">
                <a:latin typeface="Century Gothic" panose="020B0502020202020204" pitchFamily="34" charset="0"/>
              </a:rPr>
              <a:t>(empezando de manera más inteligentes)</a:t>
            </a:r>
            <a:endParaRPr lang="es-MX" sz="3600" i="1" dirty="0"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966363" y="911428"/>
            <a:ext cx="2241943" cy="723207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for Spanish</a:t>
            </a:r>
          </a:p>
        </p:txBody>
      </p:sp>
      <p:sp>
        <p:nvSpPr>
          <p:cNvPr id="8" name="Left Arrow 7"/>
          <p:cNvSpPr/>
          <p:nvPr/>
        </p:nvSpPr>
        <p:spPr>
          <a:xfrm rot="16200000">
            <a:off x="865019" y="4116561"/>
            <a:ext cx="988140" cy="697263"/>
          </a:xfrm>
          <a:prstGeom prst="lef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E4A1BA-04DA-4FB0-B6D8-93162B037D82}"/>
              </a:ext>
            </a:extLst>
          </p:cNvPr>
          <p:cNvSpPr txBox="1"/>
          <p:nvPr/>
        </p:nvSpPr>
        <p:spPr>
          <a:xfrm>
            <a:off x="1092495" y="5089082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https://elpac.startingsmarter.org/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8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61" y="2700250"/>
            <a:ext cx="4505048" cy="2997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97426" y="6004436"/>
            <a:ext cx="3477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Hornea galletas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9713" y="5934249"/>
            <a:ext cx="4505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Hagan un rompecabezas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" y="232719"/>
            <a:ext cx="11247120" cy="1854252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latin typeface="Century Gothic" panose="020B0502020202020204" pitchFamily="34" charset="0"/>
              </a:rPr>
              <a:t>Crea Oportunidades de Conversación </a:t>
            </a:r>
            <a:br>
              <a:rPr lang="es-MX" dirty="0">
                <a:latin typeface="Century Gothic" panose="020B0502020202020204" pitchFamily="34" charset="0"/>
              </a:rPr>
            </a:br>
            <a:br>
              <a:rPr lang="es-MX" dirty="0">
                <a:latin typeface="Century Gothic" panose="020B0502020202020204" pitchFamily="34" charset="0"/>
              </a:rPr>
            </a:br>
            <a:r>
              <a:rPr lang="es-MX" sz="3600" dirty="0">
                <a:latin typeface="Century Gothic" panose="020B0502020202020204" pitchFamily="34" charset="0"/>
              </a:rPr>
              <a:t>1. Opciones   2. Razones</a:t>
            </a:r>
          </a:p>
        </p:txBody>
      </p:sp>
      <p:pic>
        <p:nvPicPr>
          <p:cNvPr id="8194" name="Picture 2" descr="Family in living room, sitting side by side, working on jigsaw puzzle Stock  Photo - Alamy">
            <a:extLst>
              <a:ext uri="{FF2B5EF4-FFF2-40B4-BE49-F238E27FC236}">
                <a16:creationId xmlns:a16="http://schemas.microsoft.com/office/drawing/2014/main" id="{E4820E43-B2FA-448F-8D29-CF1D96768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"/>
          <a:stretch/>
        </p:blipFill>
        <p:spPr bwMode="auto">
          <a:xfrm>
            <a:off x="6682491" y="2711728"/>
            <a:ext cx="4505048" cy="2997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3BB367-19DC-4335-8600-33C7AACA2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93" y="1283311"/>
            <a:ext cx="1491343" cy="11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57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0816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67AC7893-E072-4EA7-B5B0-CAA26B94E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412" r="-1" b="10769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A13096-AE77-4519-AB94-6FCC72B4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 fontScale="90000"/>
          </a:bodyPr>
          <a:lstStyle/>
          <a:p>
            <a:r>
              <a:rPr lang="es-MX" sz="4000" dirty="0">
                <a:latin typeface="Century Gothic" panose="020B0502020202020204" pitchFamily="34" charset="0"/>
              </a:rPr>
              <a:t>Crea Oportunidades de Conversación </a:t>
            </a:r>
            <a:br>
              <a:rPr lang="es-MX" sz="4000" dirty="0">
                <a:latin typeface="Century Gothic" panose="020B0502020202020204" pitchFamily="34" charset="0"/>
              </a:rPr>
            </a:br>
            <a:br>
              <a:rPr lang="es-MX" sz="2100" dirty="0">
                <a:latin typeface="Century Gothic" panose="020B0502020202020204" pitchFamily="34" charset="0"/>
              </a:rPr>
            </a:br>
            <a:endParaRPr lang="es-MX" sz="2100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 dirty="0"/>
              <a:t>Vuelva a contar historias</a:t>
            </a:r>
          </a:p>
          <a:p>
            <a:r>
              <a:rPr lang="es-MX" dirty="0"/>
              <a:t>Responda a preguntas</a:t>
            </a:r>
            <a:endParaRPr lang="es-MX" dirty="0">
              <a:cs typeface="Calibri"/>
            </a:endParaRPr>
          </a:p>
          <a:p>
            <a:r>
              <a:rPr lang="es-MX" dirty="0"/>
              <a:t>Cante canciones</a:t>
            </a:r>
          </a:p>
          <a:p>
            <a:r>
              <a:rPr lang="es-MX" dirty="0"/>
              <a:t>Recite poemas</a:t>
            </a:r>
            <a:endParaRPr lang="es-MX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9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953CDA-1AE6-4EEB-955C-0BD963603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0" b="3051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23C7697-ECBB-409B-AD1A-B3681F84A97C}"/>
              </a:ext>
            </a:extLst>
          </p:cNvPr>
          <p:cNvSpPr txBox="1">
            <a:spLocks/>
          </p:cNvSpPr>
          <p:nvPr/>
        </p:nvSpPr>
        <p:spPr>
          <a:xfrm>
            <a:off x="3634730" y="2824977"/>
            <a:ext cx="4366269" cy="14531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165434B6-F643-4A07-B23C-D389E31189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5810" b="12561"/>
          <a:stretch/>
        </p:blipFill>
        <p:spPr>
          <a:xfrm>
            <a:off x="3250682" y="2925474"/>
            <a:ext cx="5690616" cy="100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11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511</Words>
  <Application>Microsoft Office PowerPoint</Application>
  <PresentationFormat>Widescreen</PresentationFormat>
  <Paragraphs>105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Evaluación Sumativa  de la competencia en el idioma inglés de California </vt:lpstr>
      <vt:lpstr>PowerPoint Presentation</vt:lpstr>
      <vt:lpstr>PowerPoint Presentation</vt:lpstr>
      <vt:lpstr> English  Language Proficiency Assessment             for  California  ELPAC, por sus siglas en inglés significa:   Evaluación de la competencia en el idioma inglés de California</vt:lpstr>
      <vt:lpstr>PowerPoint Presentation</vt:lpstr>
      <vt:lpstr>Evaluaciones ELPAC </vt:lpstr>
      <vt:lpstr>Periodos de Exámenes del ELPAC Sumativo </vt:lpstr>
      <vt:lpstr>PowerPoint Presentation</vt:lpstr>
      <vt:lpstr>PowerPoint Presentation</vt:lpstr>
      <vt:lpstr>Instrucción diaria para los aprendices de inglés</vt:lpstr>
      <vt:lpstr>Pruebas de Práctica ELPAC ¡Tome una prueba de práctica con su estudiante! </vt:lpstr>
      <vt:lpstr>PowerPoint Presentation</vt:lpstr>
      <vt:lpstr>Pagina web para padres Starting Smarter (empezando de manera más inteligentes)</vt:lpstr>
      <vt:lpstr>Crea Oportunidades de Conversación   1. Opciones   2. Razones</vt:lpstr>
      <vt:lpstr>Crea Oportunidades de Conversación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Summative English Language Proficiency Assessment for California</dc:title>
  <dc:creator>Rojas, Nancy</dc:creator>
  <cp:lastModifiedBy>Rojas, Nancy</cp:lastModifiedBy>
  <cp:revision>81</cp:revision>
  <dcterms:created xsi:type="dcterms:W3CDTF">2020-12-31T00:16:24Z</dcterms:created>
  <dcterms:modified xsi:type="dcterms:W3CDTF">2022-02-05T00:14:32Z</dcterms:modified>
</cp:coreProperties>
</file>