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63" r:id="rId4"/>
    <p:sldId id="862" r:id="rId5"/>
    <p:sldId id="865" r:id="rId6"/>
    <p:sldId id="863" r:id="rId7"/>
    <p:sldId id="859" r:id="rId8"/>
    <p:sldId id="876" r:id="rId9"/>
    <p:sldId id="883" r:id="rId10"/>
    <p:sldId id="864" r:id="rId11"/>
    <p:sldId id="867" r:id="rId12"/>
    <p:sldId id="260" r:id="rId13"/>
    <p:sldId id="870" r:id="rId14"/>
    <p:sldId id="871" r:id="rId15"/>
    <p:sldId id="872" r:id="rId16"/>
    <p:sldId id="25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87606-EC6E-D501-D37B-EDBA6B8FB292}" v="15" dt="2022-02-05T00:13:35.269"/>
    <p1510:client id="{E4A9396C-18EF-4B5D-8FA9-3D6FC6ADEF75}" v="1" dt="2022-02-02T23:33:27.1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394" autoAdjust="0"/>
  </p:normalViewPr>
  <p:slideViewPr>
    <p:cSldViewPr snapToGrid="0">
      <p:cViewPr>
        <p:scale>
          <a:sx n="90" d="100"/>
          <a:sy n="90" d="100"/>
        </p:scale>
        <p:origin x="4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7D47F-A517-4D58-AF7D-014AF989BEE6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6226A-9CD0-4E75-8E47-1A997BA58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4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0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22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48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59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86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CA60-0F61-4B10-90C7-58AA8FE8A9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3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18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39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Bell MT" panose="02020503060305020303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DF783-093D-4F88-9113-67F7B3B48E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52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6226A-9CD0-4E75-8E47-1A997BA58CA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4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76DA-5798-4A33-A30D-9A5D566A8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FC7CE-7F9B-4FCB-9A00-06EC3B3B0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F6344-B37A-4CB4-BBAE-78DE58FCC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C53CA-C8CC-41EB-8384-BCFFA5C56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63178-BD71-469F-BA45-5D6B956D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0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1647E-1B4F-4621-9342-363E92E7A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FE3EB-FB09-4EFB-B51E-1EAAECE5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C04CB-DF83-4802-9B4B-D3097C638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937E0-AC3E-420E-BB23-F707EFB5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E0DCE-F518-4440-844C-95386EC77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0AC8D-EB26-4A05-8B8F-D8C6E35F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DDCEF-1B9E-4504-B202-79804AC79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20C24-AEE1-4D0F-9B08-5B6780887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DC3C7-489D-41CA-A0DE-568C456E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5D454-F791-4F54-9F52-17ED40CB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4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78CA3-E0A6-4713-8CEB-B3A45552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74DE3-25D7-4C52-AAF1-884840A2E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870D7-6FBD-4913-9C0F-F94091911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A247F-8115-498E-B7D2-421E3AF1B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D7E13-BA24-4A82-8F34-4F28BBE4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FEC5D-5892-462F-BF59-F9F728ABF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44265-140C-4E63-A50D-456347128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85308-7ACB-42A0-9508-6B2D8672C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925E5C-C27F-4E79-843D-D0C941298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DB0883-9348-4E66-9324-2C10EEB616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5CC22D-340C-4328-B606-D08F14041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283E2D-8029-4E27-8F50-6D57417C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98E9C-C72C-480D-AED8-B4F92B9E0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264116-812B-456E-82E1-235CECE75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45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42B1-71DD-40CB-9BB2-D9D3CFF6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FD731-791C-4E7F-BEE1-741942D4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037DF3-7893-4039-AB94-49EB7EC48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C1A961-FF47-4B4D-BAE5-F9F410560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4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80FA4-4BDD-47C2-8EBA-00B1EA962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3C182F-CE27-4CDB-8B25-1E0879E89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8FF1D-8CE6-4016-B2A4-97472E5A2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2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6A30-CA44-4013-B4E6-7DD9BA31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57B88-CD4B-4711-8909-E420659EC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F3FDB-36A8-4579-968A-E534905B9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0AE6F-C757-413A-9D29-F6D16D7E8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BE537-45E0-4883-9A80-5710B6D7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C4CA1-50FD-43A9-BA76-4A6978097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60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2B31-6809-43D8-8FCB-5B2807785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1DCAD1-C30E-4C99-B55A-5F1ADFA7FB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92373-F7BB-4289-B70C-35AD4F475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A93915-A148-4DE7-B58B-A0D73D209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8C6E7-3460-452D-9F68-F9070F54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49013-4808-4038-8A83-8EAEDC6E9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31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D64F1-4DC1-45FA-992C-A4C78ECE7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4A8B6-73D7-46DE-919B-CD2A0D028B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F37BA-01BE-4721-9E88-E63CFDDF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A9F4A-4E68-4C90-A679-E23F4ABF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5D075-7451-4BAE-A5A8-90E0F045D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6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61B8A8-5133-4D6E-9416-E35813D551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C96653-038A-4277-B4BD-F60D2F45B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A7A0A-5F13-41E8-9B99-5549FC1D8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C5AC5-65C4-4477-AA55-A21088DA4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13262-1F08-41F8-817B-3C2EEC543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4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808F2F-13E2-4469-BA52-005F6E83F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82DC7-B090-43D6-936B-9A1CC6E6E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D3BF1-3ED0-4F76-B89F-3025D778B0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CF729-9F46-46B3-96F7-09C674B550C5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4907B-6440-4B00-8670-6CA3A343F6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5FAF8-372C-4D4F-AB94-D10E1DA00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E75C9-F472-4DF3-B886-8AB2D11D2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7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watch?v=BSTBxl8GMgc" TargetMode="External"/><Relationship Id="rId4" Type="http://schemas.openxmlformats.org/officeDocument/2006/relationships/hyperlink" Target="https://www.youtube.com/watch?v=au43SE_uymU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pac.org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lpac.startingsmarter.org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F6E0AA-1A62-41AD-AAF2-403F2A5B87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0" b="3051"/>
          <a:stretch/>
        </p:blipFill>
        <p:spPr>
          <a:xfrm>
            <a:off x="-11430" y="10"/>
            <a:ext cx="12191980" cy="6857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6722B4-B92A-447F-A129-61D678B1A489}"/>
              </a:ext>
            </a:extLst>
          </p:cNvPr>
          <p:cNvSpPr/>
          <p:nvPr/>
        </p:nvSpPr>
        <p:spPr>
          <a:xfrm>
            <a:off x="1811655" y="1800226"/>
            <a:ext cx="8568690" cy="3248024"/>
          </a:xfrm>
          <a:prstGeom prst="rect">
            <a:avLst/>
          </a:prstGeom>
          <a:solidFill>
            <a:schemeClr val="bg1"/>
          </a:solidFill>
          <a:ln w="38100" cmpd="thickThin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E4E5CA-8350-41E1-B86D-82B96A330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240" y="2174995"/>
            <a:ext cx="8467725" cy="1766491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Summative</a:t>
            </a:r>
            <a:b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English Language Proficiency</a:t>
            </a:r>
            <a:b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Assessment for California</a:t>
            </a: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CFCEF6A0-8E86-41EB-A2AF-A44248C5D1E9}"/>
              </a:ext>
            </a:extLst>
          </p:cNvPr>
          <p:cNvSpPr/>
          <p:nvPr/>
        </p:nvSpPr>
        <p:spPr>
          <a:xfrm>
            <a:off x="1006036" y="2516371"/>
            <a:ext cx="1756204" cy="1766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78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Intergenerational | Sunshine Children's Centre - Mississauga">
            <a:extLst>
              <a:ext uri="{FF2B5EF4-FFF2-40B4-BE49-F238E27FC236}">
                <a16:creationId xmlns:a16="http://schemas.microsoft.com/office/drawing/2014/main" id="{35A71F42-4D8B-474A-8188-15DC8DD79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1" r="3425" b="1"/>
          <a:stretch/>
        </p:blipFill>
        <p:spPr bwMode="auto"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ow Strong Culture Makes Everyone Strong - Liz Kislik">
            <a:extLst>
              <a:ext uri="{FF2B5EF4-FFF2-40B4-BE49-F238E27FC236}">
                <a16:creationId xmlns:a16="http://schemas.microsoft.com/office/drawing/2014/main" id="{0E984900-7080-4629-8F2C-C7C2DA9444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r="12473" b="-1"/>
          <a:stretch/>
        </p:blipFill>
        <p:spPr bwMode="auto">
          <a:xfrm>
            <a:off x="0" y="-5485"/>
            <a:ext cx="9307094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3 Ways to Make Your Kid's Classroom More Inclusive During the Winter  Holidays | ParentMap">
            <a:extLst>
              <a:ext uri="{FF2B5EF4-FFF2-40B4-BE49-F238E27FC236}">
                <a16:creationId xmlns:a16="http://schemas.microsoft.com/office/drawing/2014/main" id="{C16236CF-3CF2-4332-9910-F49A874EF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802"/>
          <a:stretch/>
        </p:blipFill>
        <p:spPr bwMode="auto"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1EB84435-5BC2-44B6-9BF2-86661E5148D2}"/>
              </a:ext>
            </a:extLst>
          </p:cNvPr>
          <p:cNvSpPr txBox="1">
            <a:spLocks/>
          </p:cNvSpPr>
          <p:nvPr/>
        </p:nvSpPr>
        <p:spPr>
          <a:xfrm>
            <a:off x="5052538" y="2000514"/>
            <a:ext cx="4543123" cy="334639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b="1" i="1" dirty="0">
                <a:cs typeface="Times New Roman" panose="02020603050405020304" pitchFamily="18" charset="0"/>
              </a:rPr>
              <a:t>Excerpt from Board Resolution Statement and Board Policy:</a:t>
            </a:r>
          </a:p>
          <a:p>
            <a:r>
              <a:rPr lang="en-US" altLang="en-US" sz="1800" b="1" dirty="0">
                <a:cs typeface="Times New Roman" panose="02020603050405020304" pitchFamily="18" charset="0"/>
              </a:rPr>
              <a:t>   </a:t>
            </a:r>
            <a:r>
              <a:rPr lang="ja-JP" altLang="en-US" sz="1800" i="1" dirty="0">
                <a:cs typeface="Times New Roman" panose="02020603050405020304" pitchFamily="18" charset="0"/>
              </a:rPr>
              <a:t>“</a:t>
            </a:r>
            <a:r>
              <a:rPr lang="en-US" altLang="ja-JP" sz="1800" i="1" dirty="0">
                <a:cs typeface="Times New Roman" panose="02020603050405020304" pitchFamily="18" charset="0"/>
              </a:rPr>
              <a:t>The Board of Education recognizes the importance of multiliteracy and mastery of two or more languages as a valuable skill for participating in a 21</a:t>
            </a:r>
            <a:r>
              <a:rPr lang="en-US" altLang="ja-JP" sz="1800" i="1" baseline="30000" dirty="0">
                <a:cs typeface="Times New Roman" panose="02020603050405020304" pitchFamily="18" charset="0"/>
              </a:rPr>
              <a:t>st</a:t>
            </a:r>
            <a:r>
              <a:rPr lang="en-US" altLang="ja-JP" sz="1800" i="1" dirty="0">
                <a:cs typeface="Times New Roman" panose="02020603050405020304" pitchFamily="18" charset="0"/>
              </a:rPr>
              <a:t> century diverse world economy.</a:t>
            </a:r>
            <a:r>
              <a:rPr lang="ja-JP" altLang="en-US" sz="1800" i="1" dirty="0">
                <a:cs typeface="Times New Roman" panose="02020603050405020304" pitchFamily="18" charset="0"/>
              </a:rPr>
              <a:t>”</a:t>
            </a:r>
            <a:r>
              <a:rPr lang="en-US" altLang="ja-JP" sz="1800" i="1" dirty="0">
                <a:cs typeface="Times New Roman" panose="02020603050405020304" pitchFamily="18" charset="0"/>
              </a:rPr>
              <a:t>  </a:t>
            </a:r>
          </a:p>
          <a:p>
            <a:r>
              <a:rPr lang="en-US" altLang="ja-JP" sz="1800" i="1" dirty="0">
                <a:cs typeface="Times New Roman" panose="02020603050405020304" pitchFamily="18" charset="0"/>
              </a:rPr>
              <a:t>    “The District provides instructional programs that support students in developing English language proficiency and achieve high academic standards.”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6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3D0672-66BF-4D49-A644-917DF8325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74" b="-1"/>
          <a:stretch/>
        </p:blipFill>
        <p:spPr>
          <a:xfrm>
            <a:off x="3933825" y="0"/>
            <a:ext cx="8258175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41132C6-9703-41DC-A065-5FAD1E0DA1CA}"/>
              </a:ext>
            </a:extLst>
          </p:cNvPr>
          <p:cNvSpPr/>
          <p:nvPr/>
        </p:nvSpPr>
        <p:spPr>
          <a:xfrm>
            <a:off x="621107" y="1042982"/>
            <a:ext cx="4847235" cy="46005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E4D9-F769-4920-B265-5465340F0AF8}"/>
              </a:ext>
            </a:extLst>
          </p:cNvPr>
          <p:cNvSpPr txBox="1">
            <a:spLocks/>
          </p:cNvSpPr>
          <p:nvPr/>
        </p:nvSpPr>
        <p:spPr>
          <a:xfrm>
            <a:off x="1288709" y="2443977"/>
            <a:ext cx="3348445" cy="23510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ELPAC</a:t>
            </a:r>
          </a:p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Assessments</a:t>
            </a:r>
          </a:p>
        </p:txBody>
      </p:sp>
    </p:spTree>
    <p:extLst>
      <p:ext uri="{BB962C8B-B14F-4D97-AF65-F5344CB8AC3E}">
        <p14:creationId xmlns:p14="http://schemas.microsoft.com/office/powerpoint/2010/main" val="409109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7365-3B13-483E-8CF6-A94273DA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457" y="0"/>
            <a:ext cx="3265714" cy="5912304"/>
          </a:xfrm>
        </p:spPr>
        <p:txBody>
          <a:bodyPr>
            <a:normAutofit/>
          </a:bodyPr>
          <a:lstStyle/>
          <a:p>
            <a:b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n-US" sz="4000" b="1" dirty="0">
                <a:latin typeface="Century Gothic" panose="020B0502020202020204" pitchFamily="34" charset="0"/>
                <a:cs typeface="Cavolini" panose="03000502040302020204" pitchFamily="66" charset="0"/>
              </a:rPr>
              <a:t>E</a:t>
            </a:r>
            <a: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nglish </a:t>
            </a:r>
            <a:r>
              <a:rPr lang="en-US" sz="4000" b="1" dirty="0">
                <a:latin typeface="Century Gothic" panose="020B0502020202020204" pitchFamily="34" charset="0"/>
                <a:cs typeface="Cavolini" panose="03000502040302020204" pitchFamily="66" charset="0"/>
              </a:rPr>
              <a:t>L</a:t>
            </a:r>
            <a: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anguage </a:t>
            </a:r>
            <a:r>
              <a:rPr lang="en-US" sz="4000" b="1" dirty="0">
                <a:latin typeface="Century Gothic" panose="020B0502020202020204" pitchFamily="34" charset="0"/>
                <a:cs typeface="Cavolini" panose="03000502040302020204" pitchFamily="66" charset="0"/>
              </a:rPr>
              <a:t>P</a:t>
            </a:r>
            <a: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roficiency</a:t>
            </a:r>
            <a:b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n-US" sz="4000" b="1" dirty="0">
                <a:latin typeface="Century Gothic" panose="020B0502020202020204" pitchFamily="34" charset="0"/>
                <a:cs typeface="Cavolini" panose="03000502040302020204" pitchFamily="66" charset="0"/>
              </a:rPr>
              <a:t>A</a:t>
            </a:r>
            <a: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ssessment      </a:t>
            </a:r>
            <a:b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</a:br>
            <a: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      for </a:t>
            </a:r>
            <a:r>
              <a:rPr lang="en-US" sz="4000" b="1" dirty="0">
                <a:latin typeface="Century Gothic" panose="020B0502020202020204" pitchFamily="34" charset="0"/>
                <a:cs typeface="Cavolini" panose="03000502040302020204" pitchFamily="66" charset="0"/>
              </a:rPr>
              <a:t>C</a:t>
            </a:r>
            <a: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alifornia </a:t>
            </a:r>
          </a:p>
        </p:txBody>
      </p:sp>
      <p:pic>
        <p:nvPicPr>
          <p:cNvPr id="7" name="Picture 6" descr="Graphic illustration depicting a small alpaca to represent the Initial ELPAC, next to a larger alpaca to represent the Summative ELPAC.">
            <a:extLst>
              <a:ext uri="{FF2B5EF4-FFF2-40B4-BE49-F238E27FC236}">
                <a16:creationId xmlns:a16="http://schemas.microsoft.com/office/drawing/2014/main" id="{8F689AE2-1714-45A4-ADFB-E00D9CC6E7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129" y="1877929"/>
            <a:ext cx="3581401" cy="294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58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 illustration depicting a small alpaca to represent the Initial ELPAC, next to a larger alpaca to represent the Summative ELPAC.">
            <a:extLst>
              <a:ext uri="{FF2B5EF4-FFF2-40B4-BE49-F238E27FC236}">
                <a16:creationId xmlns:a16="http://schemas.microsoft.com/office/drawing/2014/main" id="{8F689AE2-1714-45A4-ADFB-E00D9CC6E7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443" y="1757385"/>
            <a:ext cx="3581401" cy="29497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382235-8F22-448C-9913-D555127B1683}"/>
              </a:ext>
            </a:extLst>
          </p:cNvPr>
          <p:cNvSpPr txBox="1"/>
          <p:nvPr/>
        </p:nvSpPr>
        <p:spPr>
          <a:xfrm>
            <a:off x="844858" y="670970"/>
            <a:ext cx="2819398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Initial ELPAC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649B8-9E80-4190-A740-877218BAEF32}"/>
              </a:ext>
            </a:extLst>
          </p:cNvPr>
          <p:cNvSpPr txBox="1"/>
          <p:nvPr/>
        </p:nvSpPr>
        <p:spPr>
          <a:xfrm>
            <a:off x="7765741" y="695933"/>
            <a:ext cx="3581401" cy="51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Summative ELPAC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9BC1E2EC-A236-405D-B6BB-4AFEC45312CE}"/>
              </a:ext>
            </a:extLst>
          </p:cNvPr>
          <p:cNvSpPr/>
          <p:nvPr/>
        </p:nvSpPr>
        <p:spPr>
          <a:xfrm rot="16200000">
            <a:off x="5502853" y="766546"/>
            <a:ext cx="978408" cy="787256"/>
          </a:xfrm>
          <a:prstGeom prst="lef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785D26-45A3-4488-A3FE-5DC02D164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567" y="1404937"/>
            <a:ext cx="3076575" cy="40481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955613-101A-40BC-85A6-B12A75103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820" y="2214938"/>
            <a:ext cx="1791895" cy="235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00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7365-3B13-483E-8CF6-A94273DA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ELPAC Assessments </a:t>
            </a:r>
          </a:p>
        </p:txBody>
      </p:sp>
      <p:pic>
        <p:nvPicPr>
          <p:cNvPr id="7" name="Picture 6" descr="Graphic illustration depicting a small alpaca to represent the Initial ELPAC, next to a larger alpaca to represent the Summative ELPAC.">
            <a:extLst>
              <a:ext uri="{FF2B5EF4-FFF2-40B4-BE49-F238E27FC236}">
                <a16:creationId xmlns:a16="http://schemas.microsoft.com/office/drawing/2014/main" id="{8F689AE2-1714-45A4-ADFB-E00D9CC6E7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594" y="1899761"/>
            <a:ext cx="3581401" cy="29497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F997E2-74FB-41B9-9374-5B41E5B27FAD}"/>
              </a:ext>
            </a:extLst>
          </p:cNvPr>
          <p:cNvSpPr txBox="1"/>
          <p:nvPr/>
        </p:nvSpPr>
        <p:spPr>
          <a:xfrm>
            <a:off x="533400" y="2072807"/>
            <a:ext cx="3733800" cy="3148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Shorter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assessment</a:t>
            </a: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Goal is to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identify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students who need support learning academic English</a:t>
            </a: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Informs teachers </a:t>
            </a:r>
          </a:p>
          <a:p>
            <a:pPr marL="274320"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  about instruction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25A83D-2DF0-42DE-BEFF-2B59FD897224}"/>
              </a:ext>
            </a:extLst>
          </p:cNvPr>
          <p:cNvSpPr txBox="1"/>
          <p:nvPr/>
        </p:nvSpPr>
        <p:spPr>
          <a:xfrm>
            <a:off x="7151914" y="2096804"/>
            <a:ext cx="4855029" cy="3939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i="1" dirty="0">
                <a:solidFill>
                  <a:schemeClr val="accent2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Longer</a:t>
            </a: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assessment</a:t>
            </a: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Goal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to measure 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annual progress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towards learning academic English</a:t>
            </a: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Informs </a:t>
            </a: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teachers about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instruction</a:t>
            </a:r>
          </a:p>
          <a:p>
            <a:pPr marL="56007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Provides information about whether a student has met goals for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reclassification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382235-8F22-448C-9913-D555127B1683}"/>
              </a:ext>
            </a:extLst>
          </p:cNvPr>
          <p:cNvSpPr txBox="1"/>
          <p:nvPr/>
        </p:nvSpPr>
        <p:spPr>
          <a:xfrm>
            <a:off x="1043952" y="1475596"/>
            <a:ext cx="2819398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Initial ELPAC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649B8-9E80-4190-A740-877218BAEF32}"/>
              </a:ext>
            </a:extLst>
          </p:cNvPr>
          <p:cNvSpPr txBox="1"/>
          <p:nvPr/>
        </p:nvSpPr>
        <p:spPr>
          <a:xfrm>
            <a:off x="7643845" y="1475596"/>
            <a:ext cx="3581400" cy="51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Summative ELPAC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6C40F786-CBFF-4040-8956-8E08CDFD2561}"/>
              </a:ext>
            </a:extLst>
          </p:cNvPr>
          <p:cNvSpPr/>
          <p:nvPr/>
        </p:nvSpPr>
        <p:spPr>
          <a:xfrm rot="12802106">
            <a:off x="6392639" y="1129891"/>
            <a:ext cx="978408" cy="787256"/>
          </a:xfrm>
          <a:prstGeom prst="lef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47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7365-3B13-483E-8CF6-A94273DA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entury Gothic" panose="020B0502020202020204" pitchFamily="34" charset="0"/>
                <a:cs typeface="Cavolini" panose="03000502040302020204" pitchFamily="66" charset="0"/>
              </a:rPr>
              <a:t>Summative ELPAC Testing Windows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D81172-1930-4E8B-9314-B20441CFEC18}"/>
              </a:ext>
            </a:extLst>
          </p:cNvPr>
          <p:cNvSpPr txBox="1"/>
          <p:nvPr/>
        </p:nvSpPr>
        <p:spPr>
          <a:xfrm>
            <a:off x="4942114" y="1961160"/>
            <a:ext cx="5964700" cy="1025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Grades TK-2</a:t>
            </a:r>
          </a:p>
          <a:p>
            <a:pPr marL="27432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February </a:t>
            </a: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, 2022 </a:t>
            </a: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to April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, 2022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A02B51-5539-4EF3-B4DF-8AE01C85083B}"/>
              </a:ext>
            </a:extLst>
          </p:cNvPr>
          <p:cNvSpPr txBox="1"/>
          <p:nvPr/>
        </p:nvSpPr>
        <p:spPr>
          <a:xfrm>
            <a:off x="4942114" y="3521684"/>
            <a:ext cx="5584372" cy="10252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7432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Grades 3-12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74320" algn="ctr">
              <a:spcAft>
                <a:spcPts val="800"/>
              </a:spcAft>
              <a:defRPr/>
            </a:pP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   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/>
              </a:rPr>
              <a:t> February </a:t>
            </a: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7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/>
              </a:rPr>
              <a:t>, 2022 to </a:t>
            </a: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  <a:latin typeface="Calibri"/>
                <a:ea typeface="Calibri" panose="020F0502020204030204" pitchFamily="34" charset="0"/>
                <a:cs typeface="Arial"/>
              </a:rPr>
              <a:t>April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/>
              </a:rPr>
              <a:t>11, 2022</a:t>
            </a:r>
            <a:endParaRPr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5FFA24-78C6-49A2-8A74-C0E22DBDF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81820"/>
            <a:ext cx="3172515" cy="3180547"/>
          </a:xfrm>
          <a:prstGeom prst="rect">
            <a:avLst/>
          </a:prstGeom>
        </p:spPr>
      </p:pic>
      <p:pic>
        <p:nvPicPr>
          <p:cNvPr id="7" name="Picture 6" descr="Graphic illustration depicting a small alpaca to represent the Initial ELPAC, next to a larger alpaca to represent the Summative ELPAC.">
            <a:extLst>
              <a:ext uri="{FF2B5EF4-FFF2-40B4-BE49-F238E27FC236}">
                <a16:creationId xmlns:a16="http://schemas.microsoft.com/office/drawing/2014/main" id="{8F689AE2-1714-45A4-ADFB-E00D9CC6E71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1"/>
          <a:stretch/>
        </p:blipFill>
        <p:spPr>
          <a:xfrm>
            <a:off x="2402685" y="2473800"/>
            <a:ext cx="2289551" cy="294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E09DDD-B893-4148-B540-85DF9D2A4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152" y="393038"/>
            <a:ext cx="4934473" cy="54553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5DBA228-BAFA-4FA9-9B3A-504B6D90608C}"/>
              </a:ext>
            </a:extLst>
          </p:cNvPr>
          <p:cNvSpPr txBox="1">
            <a:spLocks/>
          </p:cNvSpPr>
          <p:nvPr/>
        </p:nvSpPr>
        <p:spPr>
          <a:xfrm>
            <a:off x="646854" y="393038"/>
            <a:ext cx="11064187" cy="14898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Cavolini" panose="03000502040302020204" pitchFamily="66" charset="0"/>
              </a:rPr>
              <a:t>Student Score Report 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volini" panose="03000502040302020204" pitchFamily="66" charset="0"/>
                <a:ea typeface="Times New Roman" panose="02020603050405020304" pitchFamily="18" charset="0"/>
                <a:cs typeface="Cavolini" panose="03000502040302020204" pitchFamily="66" charset="0"/>
              </a:rPr>
            </a:b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volini" panose="03000502040302020204" pitchFamily="66" charset="0"/>
              <a:ea typeface="+mj-ea"/>
              <a:cs typeface="Cavolini" panose="0300050204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6C6F2A-DFD3-4AD2-B40F-F1B45D26B62A}"/>
              </a:ext>
            </a:extLst>
          </p:cNvPr>
          <p:cNvSpPr txBox="1"/>
          <p:nvPr/>
        </p:nvSpPr>
        <p:spPr>
          <a:xfrm>
            <a:off x="801375" y="2551837"/>
            <a:ext cx="60976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English Video</a:t>
            </a:r>
            <a:endParaRPr lang="en-US" dirty="0">
              <a:hlinkClick r:id="rId4"/>
            </a:endParaRPr>
          </a:p>
          <a:p>
            <a:r>
              <a:rPr lang="en-US" dirty="0">
                <a:hlinkClick r:id="rId4"/>
              </a:rPr>
              <a:t>https://www.youtube.com/watch?v=au43SE_uymU</a:t>
            </a:r>
            <a:endParaRPr lang="en-US" dirty="0"/>
          </a:p>
          <a:p>
            <a:endParaRPr lang="en-US" dirty="0"/>
          </a:p>
          <a:p>
            <a:r>
              <a:rPr lang="en-US" dirty="0"/>
              <a:t>Spanish Video</a:t>
            </a:r>
          </a:p>
          <a:p>
            <a:r>
              <a:rPr lang="en-US" dirty="0">
                <a:hlinkClick r:id="rId5"/>
              </a:rPr>
              <a:t>https://www.youtube.com/watch?v=BSTBxl8GMgc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0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3D0672-66BF-4D49-A644-917DF8325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74" b="-1"/>
          <a:stretch/>
        </p:blipFill>
        <p:spPr>
          <a:xfrm>
            <a:off x="3933825" y="0"/>
            <a:ext cx="8258175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41132C6-9703-41DC-A065-5FAD1E0DA1CA}"/>
              </a:ext>
            </a:extLst>
          </p:cNvPr>
          <p:cNvSpPr/>
          <p:nvPr/>
        </p:nvSpPr>
        <p:spPr>
          <a:xfrm>
            <a:off x="621107" y="1042982"/>
            <a:ext cx="4847235" cy="46005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E4D9-F769-4920-B265-5465340F0AF8}"/>
              </a:ext>
            </a:extLst>
          </p:cNvPr>
          <p:cNvSpPr txBox="1">
            <a:spLocks/>
          </p:cNvSpPr>
          <p:nvPr/>
        </p:nvSpPr>
        <p:spPr>
          <a:xfrm>
            <a:off x="1288709" y="2443977"/>
            <a:ext cx="3348445" cy="23510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ELPAC</a:t>
            </a:r>
          </a:p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Teacher </a:t>
            </a:r>
          </a:p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Tools</a:t>
            </a:r>
          </a:p>
        </p:txBody>
      </p:sp>
    </p:spTree>
    <p:extLst>
      <p:ext uri="{BB962C8B-B14F-4D97-AF65-F5344CB8AC3E}">
        <p14:creationId xmlns:p14="http://schemas.microsoft.com/office/powerpoint/2010/main" val="403353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FDEDB-0E66-4038-8FCB-8B339C42B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58" y="167632"/>
            <a:ext cx="11714483" cy="8397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Daily Instruction for Multilingual English Learners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B6EE20-A38A-4B22-B05B-E2F453C09B98}"/>
              </a:ext>
            </a:extLst>
          </p:cNvPr>
          <p:cNvSpPr/>
          <p:nvPr/>
        </p:nvSpPr>
        <p:spPr>
          <a:xfrm>
            <a:off x="853694" y="1187455"/>
            <a:ext cx="2997654" cy="248953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Whole Group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Integrated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9799BB-BB0F-44DE-AE52-6C89027CF01A}"/>
              </a:ext>
            </a:extLst>
          </p:cNvPr>
          <p:cNvSpPr/>
          <p:nvPr/>
        </p:nvSpPr>
        <p:spPr>
          <a:xfrm>
            <a:off x="852282" y="4037116"/>
            <a:ext cx="3018656" cy="239881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Small Group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Designated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0E7900E-085B-4828-BA7A-73F1783F5F89}"/>
              </a:ext>
            </a:extLst>
          </p:cNvPr>
          <p:cNvSpPr/>
          <p:nvPr/>
        </p:nvSpPr>
        <p:spPr>
          <a:xfrm>
            <a:off x="1879058" y="3268773"/>
            <a:ext cx="1339825" cy="990601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E26F8C-DAC2-4A2E-A72C-7FA7512A25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16" r="53656"/>
          <a:stretch/>
        </p:blipFill>
        <p:spPr>
          <a:xfrm>
            <a:off x="4247983" y="1262825"/>
            <a:ext cx="2997653" cy="21661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74B79D-6208-4FF7-9AAA-8C3D62386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6980" y="4259372"/>
            <a:ext cx="3018656" cy="195430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B5D56D-52FE-4333-A918-DBBB126936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944" r="8895"/>
          <a:stretch/>
        </p:blipFill>
        <p:spPr>
          <a:xfrm>
            <a:off x="8973119" y="1999753"/>
            <a:ext cx="2020576" cy="285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81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69626-7BA0-4031-A86D-2ADF8EE5F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4" y="3940049"/>
            <a:ext cx="10901471" cy="1350712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ELPAC Practice Tests and Training Test</a:t>
            </a:r>
          </a:p>
        </p:txBody>
      </p:sp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283A93BD-A469-4D4C-8A1F-5668AE975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8565" y="503573"/>
            <a:ext cx="7134870" cy="359940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6" descr="Picture of a teacher and student in front of a computer with ELPAC on the screen.">
            <a:extLst>
              <a:ext uri="{FF2B5EF4-FFF2-40B4-BE49-F238E27FC236}">
                <a16:creationId xmlns:a16="http://schemas.microsoft.com/office/drawing/2014/main" id="{EE5EF0A6-8498-4E99-9DB0-1C7E1534C0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2" r="1" b="23124"/>
          <a:stretch/>
        </p:blipFill>
        <p:spPr>
          <a:xfrm>
            <a:off x="2694432" y="666497"/>
            <a:ext cx="6803136" cy="3273552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BB197F-E59B-4223-9365-261831126E15}"/>
              </a:ext>
            </a:extLst>
          </p:cNvPr>
          <p:cNvSpPr txBox="1"/>
          <p:nvPr/>
        </p:nvSpPr>
        <p:spPr>
          <a:xfrm>
            <a:off x="4558709" y="5455906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https://www.elpac.org/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0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3D0672-66BF-4D49-A644-917DF8325C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074" b="-1"/>
          <a:stretch/>
        </p:blipFill>
        <p:spPr>
          <a:xfrm>
            <a:off x="3933825" y="0"/>
            <a:ext cx="8258175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41132C6-9703-41DC-A065-5FAD1E0DA1CA}"/>
              </a:ext>
            </a:extLst>
          </p:cNvPr>
          <p:cNvSpPr/>
          <p:nvPr/>
        </p:nvSpPr>
        <p:spPr>
          <a:xfrm>
            <a:off x="621107" y="1042982"/>
            <a:ext cx="4847235" cy="46005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E4D9-F769-4920-B265-5465340F0AF8}"/>
              </a:ext>
            </a:extLst>
          </p:cNvPr>
          <p:cNvSpPr txBox="1">
            <a:spLocks/>
          </p:cNvSpPr>
          <p:nvPr/>
        </p:nvSpPr>
        <p:spPr>
          <a:xfrm>
            <a:off x="1370501" y="2367777"/>
            <a:ext cx="3348445" cy="23510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ELPAC</a:t>
            </a:r>
          </a:p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Parent </a:t>
            </a:r>
          </a:p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Tools</a:t>
            </a:r>
          </a:p>
        </p:txBody>
      </p:sp>
    </p:spTree>
    <p:extLst>
      <p:ext uri="{BB962C8B-B14F-4D97-AF65-F5344CB8AC3E}">
        <p14:creationId xmlns:p14="http://schemas.microsoft.com/office/powerpoint/2010/main" val="1438169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678" y="911428"/>
            <a:ext cx="7942204" cy="5035143"/>
          </a:xfrm>
          <a:prstGeom prst="rect">
            <a:avLst/>
          </a:prstGeom>
        </p:spPr>
      </p:pic>
      <p:sp>
        <p:nvSpPr>
          <p:cNvPr id="5" name="Google Shape;277;p35"/>
          <p:cNvSpPr txBox="1">
            <a:spLocks noGrp="1"/>
          </p:cNvSpPr>
          <p:nvPr>
            <p:ph type="title"/>
          </p:nvPr>
        </p:nvSpPr>
        <p:spPr>
          <a:xfrm>
            <a:off x="314766" y="-6205"/>
            <a:ext cx="11114116" cy="12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60"/>
              </a:buClr>
              <a:buSzPts val="5400"/>
              <a:buFont typeface="Federo"/>
              <a:buNone/>
            </a:pPr>
            <a:r>
              <a:rPr lang="en-US" dirty="0">
                <a:latin typeface="Century Gothic" panose="020B0502020202020204" pitchFamily="34" charset="0"/>
              </a:rPr>
              <a:t>Starting Smarter Parent Website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966363" y="911428"/>
            <a:ext cx="2241943" cy="723207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for Spanish</a:t>
            </a:r>
          </a:p>
        </p:txBody>
      </p:sp>
      <p:sp>
        <p:nvSpPr>
          <p:cNvPr id="8" name="Left Arrow 7"/>
          <p:cNvSpPr/>
          <p:nvPr/>
        </p:nvSpPr>
        <p:spPr>
          <a:xfrm rot="16200000">
            <a:off x="865019" y="4116561"/>
            <a:ext cx="988140" cy="697263"/>
          </a:xfrm>
          <a:prstGeom prst="lef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04CA67-0121-48E4-8AFC-79B27FC2BF10}"/>
              </a:ext>
            </a:extLst>
          </p:cNvPr>
          <p:cNvSpPr txBox="1"/>
          <p:nvPr/>
        </p:nvSpPr>
        <p:spPr>
          <a:xfrm>
            <a:off x="1010457" y="5301733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https://elpac.startingsmarter.org/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85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61" y="2700250"/>
            <a:ext cx="4505048" cy="2997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597426" y="6004436"/>
            <a:ext cx="288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Bake cookies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42169" y="6004436"/>
            <a:ext cx="2656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Build a puzzle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97429" y="232719"/>
            <a:ext cx="9643864" cy="185425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Create Opportunities for Conversation </a:t>
            </a:r>
            <a:br>
              <a:rPr lang="en-US" dirty="0">
                <a:latin typeface="Century Gothic" panose="020B0502020202020204" pitchFamily="34" charset="0"/>
              </a:rPr>
            </a:br>
            <a:br>
              <a:rPr lang="en-US" dirty="0">
                <a:latin typeface="Century Gothic" panose="020B0502020202020204" pitchFamily="34" charset="0"/>
              </a:rPr>
            </a:br>
            <a:r>
              <a:rPr lang="en-US" sz="3600" dirty="0">
                <a:latin typeface="Century Gothic" panose="020B0502020202020204" pitchFamily="34" charset="0"/>
              </a:rPr>
              <a:t>1. Choose 2. Give Reasons</a:t>
            </a:r>
          </a:p>
        </p:txBody>
      </p:sp>
      <p:pic>
        <p:nvPicPr>
          <p:cNvPr id="8194" name="Picture 2" descr="Family in living room, sitting side by side, working on jigsaw puzzle Stock  Photo - Alamy">
            <a:extLst>
              <a:ext uri="{FF2B5EF4-FFF2-40B4-BE49-F238E27FC236}">
                <a16:creationId xmlns:a16="http://schemas.microsoft.com/office/drawing/2014/main" id="{E4820E43-B2FA-448F-8D29-CF1D96768E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3"/>
          <a:stretch/>
        </p:blipFill>
        <p:spPr bwMode="auto">
          <a:xfrm>
            <a:off x="6682491" y="2711728"/>
            <a:ext cx="4505048" cy="2997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3BB367-19DC-4335-8600-33C7AACA28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993" y="1283311"/>
            <a:ext cx="1491343" cy="11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057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0816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67AC7893-E072-4EA7-B5B0-CAA26B94E6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412" r="-1" b="10769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4A13096-AE77-4519-AB94-6FCC72B4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Century Gothic" panose="020B0502020202020204" pitchFamily="34" charset="0"/>
              </a:rPr>
              <a:t>Create Opportunities for Conversation </a:t>
            </a:r>
            <a:br>
              <a:rPr lang="en-US" sz="4000" dirty="0">
                <a:latin typeface="Century Gothic" panose="020B0502020202020204" pitchFamily="34" charset="0"/>
              </a:rPr>
            </a:br>
            <a:br>
              <a:rPr lang="en-US" sz="2100" dirty="0">
                <a:latin typeface="Century Gothic" panose="020B0502020202020204" pitchFamily="34" charset="0"/>
              </a:rPr>
            </a:br>
            <a:endParaRPr lang="en-US" sz="2100" dirty="0"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/>
          </a:bodyPr>
          <a:lstStyle/>
          <a:p>
            <a:r>
              <a:rPr lang="en-US" dirty="0"/>
              <a:t>Retell stories or movies</a:t>
            </a:r>
          </a:p>
          <a:p>
            <a:r>
              <a:rPr lang="en-US" dirty="0"/>
              <a:t>Answer questions</a:t>
            </a:r>
          </a:p>
          <a:p>
            <a:r>
              <a:rPr lang="en-US" dirty="0"/>
              <a:t>Sing Songs</a:t>
            </a:r>
          </a:p>
          <a:p>
            <a:r>
              <a:rPr lang="en-US" dirty="0"/>
              <a:t>Chant Poems</a:t>
            </a:r>
          </a:p>
        </p:txBody>
      </p:sp>
    </p:spTree>
    <p:extLst>
      <p:ext uri="{BB962C8B-B14F-4D97-AF65-F5344CB8AC3E}">
        <p14:creationId xmlns:p14="http://schemas.microsoft.com/office/powerpoint/2010/main" val="245892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953CDA-1AE6-4EEB-955C-0BD963603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80" b="3051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23C7697-ECBB-409B-AD1A-B3681F84A97C}"/>
              </a:ext>
            </a:extLst>
          </p:cNvPr>
          <p:cNvSpPr txBox="1">
            <a:spLocks/>
          </p:cNvSpPr>
          <p:nvPr/>
        </p:nvSpPr>
        <p:spPr>
          <a:xfrm>
            <a:off x="3634730" y="2824977"/>
            <a:ext cx="4366269" cy="14531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35A8F8-BC20-4D86-8BC4-22CAC3747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62" t="16825" r="5083" b="28813"/>
          <a:stretch/>
        </p:blipFill>
        <p:spPr>
          <a:xfrm>
            <a:off x="2816782" y="2958509"/>
            <a:ext cx="6848213" cy="94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11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16419</TotalTime>
  <Words>296</Words>
  <Application>Microsoft Office PowerPoint</Application>
  <PresentationFormat>Widescreen</PresentationFormat>
  <Paragraphs>97</Paragraphs>
  <Slides>16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Summative English Language Proficiency Assessment for California</vt:lpstr>
      <vt:lpstr>PowerPoint Presentation</vt:lpstr>
      <vt:lpstr>PowerPoint Presentation</vt:lpstr>
      <vt:lpstr> English Language Proficiency Assessment             for California </vt:lpstr>
      <vt:lpstr>PowerPoint Presentation</vt:lpstr>
      <vt:lpstr>ELPAC Assessments </vt:lpstr>
      <vt:lpstr>Summative ELPAC Testing Windows </vt:lpstr>
      <vt:lpstr>PowerPoint Presentation</vt:lpstr>
      <vt:lpstr>PowerPoint Presentation</vt:lpstr>
      <vt:lpstr>Daily Instruction for Multilingual English Learners</vt:lpstr>
      <vt:lpstr>ELPAC Practice Tests and Training Test</vt:lpstr>
      <vt:lpstr>PowerPoint Presentation</vt:lpstr>
      <vt:lpstr>Starting Smarter Parent Website</vt:lpstr>
      <vt:lpstr>Create Opportunities for Conversation   1. Choose 2. Give Reasons</vt:lpstr>
      <vt:lpstr>Create Opportunities for Conversation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Summative English Language Proficiency Assessment for California</dc:title>
  <dc:creator>Rojas, Nancy</dc:creator>
  <cp:lastModifiedBy>Rojas, Nancy</cp:lastModifiedBy>
  <cp:revision>16</cp:revision>
  <dcterms:created xsi:type="dcterms:W3CDTF">2020-12-31T00:16:24Z</dcterms:created>
  <dcterms:modified xsi:type="dcterms:W3CDTF">2022-02-06T20:46:33Z</dcterms:modified>
</cp:coreProperties>
</file>