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4" r:id="rId4"/>
    <p:sldId id="269" r:id="rId5"/>
    <p:sldId id="265" r:id="rId6"/>
    <p:sldId id="268" r:id="rId7"/>
    <p:sldId id="266" r:id="rId8"/>
    <p:sldId id="267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" y="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7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4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8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7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5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1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5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4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95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0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78656-DFF4-4BC6-B4CE-526E1FD1AF7A}" type="datetimeFigureOut">
              <a:rPr lang="en-US" smtClean="0"/>
              <a:t>7/25/2021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03540-945F-4E4E-9FF1-2667555D7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ovgoldeneagles" TargetMode="External"/><Relationship Id="rId2" Type="http://schemas.openxmlformats.org/officeDocument/2006/relationships/hyperlink" Target="http://www.olympicvieweagles.or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5083" y="3759575"/>
            <a:ext cx="10219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The Visitor and Volunteer </a:t>
            </a:r>
          </a:p>
          <a:p>
            <a:pPr algn="ctr"/>
            <a:r>
              <a:rPr lang="en-US" sz="48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Informational Meeting</a:t>
            </a:r>
            <a:endParaRPr lang="en-US" sz="4800" dirty="0">
              <a:solidFill>
                <a:schemeClr val="accent2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420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583" y="327427"/>
            <a:ext cx="8172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741" y="2623445"/>
            <a:ext cx="103411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All volunteers are required to have a copy of their vaccination card on file.</a:t>
            </a:r>
          </a:p>
          <a:p>
            <a:pPr marL="742950" indent="-742950">
              <a:buAutoNum type="arabicPeriod"/>
            </a:pPr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All visitors and volunteers must sign into the front office and get a visitor’s badge.</a:t>
            </a:r>
          </a:p>
          <a:p>
            <a:pPr marL="742950" indent="-742950">
              <a:buAutoNum type="arabicPeriod"/>
            </a:pPr>
            <a:r>
              <a:rPr lang="en-US" sz="26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All volunteers must fill out the volunteer form on the school blog.</a:t>
            </a:r>
          </a:p>
          <a:p>
            <a:pPr marL="742950" indent="-742950">
              <a:buAutoNum type="arabicPeriod"/>
            </a:pPr>
            <a:endParaRPr lang="en-US" sz="2600" dirty="0">
              <a:solidFill>
                <a:srgbClr val="00B050"/>
              </a:solidFill>
              <a:latin typeface="AbcPrint" charset="0"/>
              <a:ea typeface="AbcPrint" charset="0"/>
              <a:cs typeface="AbcPrint" charset="0"/>
            </a:endParaRPr>
          </a:p>
          <a:p>
            <a:endParaRPr lang="en-US" sz="2600" dirty="0">
              <a:solidFill>
                <a:srgbClr val="00B050"/>
              </a:solidFill>
              <a:latin typeface="AbcPrint" charset="0"/>
              <a:ea typeface="AbcPrint" charset="0"/>
              <a:cs typeface="AbcPrint" charset="0"/>
            </a:endParaRPr>
          </a:p>
          <a:p>
            <a:pPr marL="742950" indent="-742950" algn="ctr">
              <a:buAutoNum type="arabicPeriod"/>
            </a:pP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914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7058" y="327426"/>
            <a:ext cx="8337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bcPrint" charset="0"/>
                <a:ea typeface="AbcPrint" charset="0"/>
                <a:cs typeface="AbcPrint" charset="0"/>
              </a:rPr>
              <a:t>  Super Hero Reminders</a:t>
            </a:r>
            <a:r>
              <a:rPr lang="is-IS" sz="54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5400" dirty="0">
              <a:latin typeface="AbcPrint" charset="0"/>
              <a:ea typeface="AbcPrint" charset="0"/>
              <a:cs typeface="AbcPrin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846" y="1777204"/>
            <a:ext cx="102735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Once on campus please silence your cell phones when entering the school office, classrooms, or anywhere on campus to volunteer.</a:t>
            </a:r>
          </a:p>
          <a:p>
            <a:pPr marL="457200" indent="-457200">
              <a:buAutoNum type="arabicPeriod"/>
            </a:pPr>
            <a:r>
              <a:rPr lang="en-US" sz="26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If an emergency arises and you need to make or answer a cell phone please do so outside of the classroom or office.</a:t>
            </a:r>
          </a:p>
          <a:p>
            <a:pPr marL="457200" indent="-457200">
              <a:buAutoNum type="arabicPeriod"/>
            </a:pPr>
            <a:r>
              <a:rPr lang="en-US" sz="26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Please do not peek in windows, as this disrupts classrooms during teacher instructional time.</a:t>
            </a:r>
          </a:p>
          <a:p>
            <a:pPr marL="457200" indent="-457200"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Younger siblings are not allowed to come to school with classroom volunteers, please make arrangements as needed.</a:t>
            </a:r>
          </a:p>
        </p:txBody>
      </p:sp>
    </p:spTree>
    <p:extLst>
      <p:ext uri="{BB962C8B-B14F-4D97-AF65-F5344CB8AC3E}">
        <p14:creationId xmlns:p14="http://schemas.microsoft.com/office/powerpoint/2010/main" val="1461804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6476" y="492796"/>
            <a:ext cx="7530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bcPrint" charset="0"/>
                <a:ea typeface="AbcPrint" charset="0"/>
                <a:cs typeface="AbcPrint" charset="0"/>
              </a:rPr>
              <a:t>What to do in an emergency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2632" y="1615370"/>
            <a:ext cx="101794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s-IS" sz="3200" dirty="0">
              <a:solidFill>
                <a:srgbClr val="FF0000"/>
              </a:solidFill>
              <a:latin typeface="AbcPrint" charset="0"/>
              <a:ea typeface="AbcPrint" charset="0"/>
              <a:cs typeface="AbcPrint" charset="0"/>
            </a:endParaRP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In the event of an evacuation drill or a real evacuation, please proceed to the blacktop area (playground).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In the event of an evacuation off the campus we will exit the front of the school and proceed to Eastlake High School.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There are red backpacks located in every classroom that will be taken out during these drills.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In the event of a lockdown, earthquake, or disaster drill please listen to and follow instructions and/or announcements made.</a:t>
            </a:r>
            <a:endParaRPr lang="en-US" sz="2400" dirty="0">
              <a:solidFill>
                <a:srgbClr val="7030A0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71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4738" y="350601"/>
            <a:ext cx="903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What will I do</a:t>
            </a:r>
            <a:r>
              <a:rPr lang="is-IS" sz="60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6000" dirty="0">
              <a:latin typeface="AbcPrint" charset="0"/>
              <a:ea typeface="AbcPrint" charset="0"/>
              <a:cs typeface="AbcPrin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184" y="2117670"/>
            <a:ext cx="1017942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Upon entering the classroom, the teacher will let you know what you will be doing</a:t>
            </a:r>
            <a:r>
              <a:rPr lang="is-I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…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Making copies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FFC000"/>
                </a:solidFill>
                <a:latin typeface="AbcPrint" charset="0"/>
                <a:ea typeface="AbcPrint" charset="0"/>
                <a:cs typeface="AbcPrint" charset="0"/>
              </a:rPr>
              <a:t>Cutting and gluing items.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rgbClr val="0070C0"/>
                </a:solidFill>
                <a:latin typeface="AbcPrint" charset="0"/>
                <a:ea typeface="AbcPrint" charset="0"/>
                <a:cs typeface="AbcPrint" charset="0"/>
              </a:rPr>
              <a:t>Checking off papers, homework, going through HW folders.</a:t>
            </a:r>
          </a:p>
          <a:p>
            <a:pPr marL="457200" indent="-457200">
              <a:buAutoNum type="arabicPeriod"/>
            </a:pPr>
            <a:r>
              <a:rPr lang="is-IS" sz="2400" dirty="0">
                <a:solidFill>
                  <a:schemeClr val="accent5">
                    <a:lumMod val="75000"/>
                  </a:schemeClr>
                </a:solidFill>
                <a:latin typeface="AbcPrint" charset="0"/>
                <a:ea typeface="AbcPrint" charset="0"/>
                <a:cs typeface="AbcPrint" charset="0"/>
              </a:rPr>
              <a:t>Prepping activities for classroom.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44601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992" y="376065"/>
            <a:ext cx="7974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What not to do</a:t>
            </a:r>
            <a:r>
              <a:rPr lang="is-IS" sz="60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6000" dirty="0">
              <a:latin typeface="AbcPrint" charset="0"/>
              <a:ea typeface="AbcPrint" charset="0"/>
              <a:cs typeface="AbcPrin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3179" y="1837024"/>
            <a:ext cx="1013908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Upon entering the classroom here are a few reminders of what not to do</a:t>
            </a:r>
            <a:r>
              <a:rPr lang="is-IS" sz="26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…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rgbClr val="00B0F0"/>
                </a:solidFill>
                <a:latin typeface="AbcPrint" charset="0"/>
                <a:ea typeface="AbcPrint" charset="0"/>
                <a:cs typeface="AbcPrint" charset="0"/>
              </a:rPr>
              <a:t>Please do not sit next to your child and visit or interrupt their learning</a:t>
            </a:r>
            <a:r>
              <a:rPr lang="is-IS" sz="2400" dirty="0">
                <a:solidFill>
                  <a:srgbClr val="FF0000"/>
                </a:solidFill>
                <a:latin typeface="AbcPrint" charset="0"/>
                <a:ea typeface="AbcPrint" charset="0"/>
                <a:cs typeface="AbcPrint" charset="0"/>
              </a:rPr>
              <a:t>.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Please do not ‘report’ to other parents about how their children are behaving in class.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Please do not interrupt class learning time by asking to ‘meet’ with the teacher about concerns.</a:t>
            </a:r>
          </a:p>
          <a:p>
            <a:pPr marL="742950" indent="-742950">
              <a:buAutoNum type="arabicPeriod"/>
            </a:pP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Please do not take pictures of the classroom or students while volunteering.</a:t>
            </a:r>
            <a:endParaRPr lang="en-US" sz="2400" dirty="0">
              <a:solidFill>
                <a:srgbClr val="7030A0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24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1974" y="327426"/>
            <a:ext cx="9399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Making copies..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7240" y="1537105"/>
            <a:ext cx="94667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s-IS" sz="2400" dirty="0">
              <a:solidFill>
                <a:srgbClr val="FF0000"/>
              </a:solidFill>
              <a:latin typeface="AbcPrint" charset="0"/>
              <a:ea typeface="AbcPrint" charset="0"/>
              <a:cs typeface="AbcPrint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Let staff have priority. (Mondays are the busiest.)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accent5"/>
                </a:solidFill>
                <a:latin typeface="AbcPrint" charset="0"/>
                <a:ea typeface="AbcPrint" charset="0"/>
                <a:cs typeface="AbcPrint" charset="0"/>
              </a:rPr>
              <a:t>Please observe the copy room hours posted in the window outside of the copy room door.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Please notify the school office if a copier or other equipment breaks or jams or needs paper.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If you have a question when making copies, try the rule of ‘</a:t>
            </a:r>
            <a:r>
              <a:rPr lang="en-U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3 Before Me</a:t>
            </a:r>
            <a:r>
              <a:rPr lang="is-I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… ‘ </a:t>
            </a:r>
            <a:r>
              <a:rPr lang="is-I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ask another volunteer,  a teacher, or school staff member.  If they are unable to answer you question... If all else fails...</a:t>
            </a:r>
            <a:r>
              <a:rPr lang="en-U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G</a:t>
            </a:r>
            <a:r>
              <a:rPr lang="is-I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o back and check with the classroom teacher.</a:t>
            </a:r>
            <a:endParaRPr lang="en-US" sz="2400" dirty="0">
              <a:solidFill>
                <a:schemeClr val="accent2"/>
              </a:solidFill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964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047" y="327426"/>
            <a:ext cx="9399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Super Hero Expectations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5265" y="1586334"/>
            <a:ext cx="94801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While volunteering remember</a:t>
            </a:r>
            <a:r>
              <a:rPr lang="is-IS" sz="3200" dirty="0">
                <a:solidFill>
                  <a:srgbClr val="00B050"/>
                </a:solidFill>
                <a:latin typeface="AbcPrint" charset="0"/>
                <a:ea typeface="AbcPrint" charset="0"/>
                <a:cs typeface="AbcPrint" charset="0"/>
              </a:rPr>
              <a:t>…</a:t>
            </a:r>
          </a:p>
          <a:p>
            <a:pPr algn="ctr"/>
            <a:endParaRPr lang="is-IS" sz="3200" dirty="0">
              <a:solidFill>
                <a:srgbClr val="00B050"/>
              </a:solidFill>
              <a:latin typeface="AbcPrint" charset="0"/>
              <a:ea typeface="AbcPrint" charset="0"/>
              <a:cs typeface="AbcPrint" charset="0"/>
            </a:endParaRPr>
          </a:p>
          <a:p>
            <a:r>
              <a:rPr lang="en-US" sz="2400" dirty="0">
                <a:solidFill>
                  <a:srgbClr val="00B0F0"/>
                </a:solidFill>
                <a:latin typeface="AbcPrint" charset="0"/>
                <a:ea typeface="AbcPrint" charset="0"/>
                <a:cs typeface="AbcPrint" charset="0"/>
              </a:rPr>
              <a:t>1.   Please adhere to the district dress code (on the blog)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rgbClr val="00B0F0"/>
                </a:solidFill>
                <a:latin typeface="AbcPrint" charset="0"/>
                <a:ea typeface="AbcPrint" charset="0"/>
                <a:cs typeface="AbcPrint" charset="0"/>
              </a:rPr>
              <a:t>Please refrain from using bad language (No Cursing or Swearing).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rgbClr val="7030A0"/>
                </a:solidFill>
                <a:latin typeface="AbcPrint" charset="0"/>
                <a:ea typeface="AbcPrint" charset="0"/>
                <a:cs typeface="AbcPrint" charset="0"/>
              </a:rPr>
              <a:t>Do not give students any candy or food for any reason.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chemeClr val="accent2"/>
                </a:solidFill>
                <a:latin typeface="AbcPrint" charset="0"/>
                <a:ea typeface="AbcPrint" charset="0"/>
                <a:cs typeface="AbcPrint" charset="0"/>
              </a:rPr>
              <a:t>No gum chewing is allowed on campus.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chemeClr val="accent6"/>
                </a:solidFill>
                <a:latin typeface="AbcPrint" charset="0"/>
                <a:ea typeface="AbcPrint" charset="0"/>
                <a:cs typeface="AbcPrint" charset="0"/>
              </a:rPr>
              <a:t>No smoking is allowed on campus.</a:t>
            </a:r>
          </a:p>
          <a:p>
            <a:pPr marL="457200" indent="-457200">
              <a:buAutoNum type="arabicPeriod" startAt="2"/>
            </a:pPr>
            <a:r>
              <a:rPr lang="en-US" sz="2400" dirty="0">
                <a:solidFill>
                  <a:schemeClr val="accent6"/>
                </a:solidFill>
                <a:latin typeface="AbcPrint" charset="0"/>
                <a:ea typeface="AbcPrint" charset="0"/>
                <a:cs typeface="AbcPrint" charset="0"/>
              </a:rPr>
              <a:t>Selling things and passing out flyers of any kind must be approved by district/school.</a:t>
            </a:r>
          </a:p>
          <a:p>
            <a:pPr marL="457200" indent="-457200">
              <a:buAutoNum type="arabicPeriod" startAt="2"/>
            </a:pPr>
            <a:endParaRPr lang="is-IS" sz="2400" dirty="0">
              <a:latin typeface="AbcPrint" charset="0"/>
              <a:ea typeface="AbcPrint" charset="0"/>
              <a:cs typeface="Abc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65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7618" y="395520"/>
            <a:ext cx="9399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bcPrint" charset="0"/>
                <a:ea typeface="AbcPrint" charset="0"/>
                <a:cs typeface="AbcPrint" charset="0"/>
              </a:rPr>
              <a:t>We need you</a:t>
            </a:r>
            <a:r>
              <a:rPr lang="is-IS" sz="6000" dirty="0">
                <a:latin typeface="AbcPrint" charset="0"/>
                <a:ea typeface="AbcPrint" charset="0"/>
                <a:cs typeface="AbcPrint" charset="0"/>
              </a:rPr>
              <a:t>…</a:t>
            </a:r>
            <a:endParaRPr lang="en-US" sz="6000" dirty="0">
              <a:latin typeface="AbcPrint" charset="0"/>
              <a:ea typeface="AbcPrint" charset="0"/>
              <a:cs typeface="AbcPrint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693" y="1653702"/>
            <a:ext cx="7524201" cy="390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6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64620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latin typeface="+mn-lt"/>
              </a:rPr>
            </a:b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Social Media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Blog:  </a:t>
            </a:r>
            <a:r>
              <a:rPr lang="en-US" b="1" dirty="0">
                <a:latin typeface="+mn-lt"/>
                <a:hlinkClick r:id="rId2"/>
              </a:rPr>
              <a:t>www.olympicvieweagles.org</a:t>
            </a:r>
            <a:br>
              <a:rPr lang="en-US" b="1" dirty="0">
                <a:latin typeface="+mn-lt"/>
              </a:rPr>
            </a:br>
            <a:br>
              <a:rPr lang="en-US" sz="3100" b="1" dirty="0">
                <a:latin typeface="+mn-lt"/>
              </a:rPr>
            </a:br>
            <a: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Facebook: </a:t>
            </a:r>
            <a:r>
              <a:rPr lang="en-US" sz="3100" b="0" i="0" dirty="0">
                <a:solidFill>
                  <a:srgbClr val="4A6EE0"/>
                </a:solidFill>
                <a:effectLst/>
                <a:latin typeface="Calibri" panose="020F0502020204030204" pitchFamily="34" charset="0"/>
                <a:hlinkClick r:id="rId3"/>
              </a:rPr>
              <a:t>https://www.facebook.com/ovgoldeneagles</a:t>
            </a:r>
            <a:b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</a:br>
            <a: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Twitter: @CVESD_olympic</a:t>
            </a:r>
            <a:b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</a:br>
            <a:r>
              <a:rPr lang="en-US" sz="31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Instagram: </a:t>
            </a:r>
            <a:r>
              <a:rPr lang="en-US" sz="3100" b="0" i="0" dirty="0" err="1">
                <a:solidFill>
                  <a:srgbClr val="0E101A"/>
                </a:solidFill>
                <a:effectLst/>
                <a:latin typeface="Calibri" panose="020F0502020204030204" pitchFamily="34" charset="0"/>
              </a:rPr>
              <a:t>ov_goldeneagles</a:t>
            </a:r>
            <a:br>
              <a:rPr lang="en-US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</a:rPr>
            </a:br>
            <a:br>
              <a:rPr lang="en-US" b="1" dirty="0">
                <a:latin typeface="+mn-lt"/>
              </a:rPr>
            </a:b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8417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587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AbcPrint</vt:lpstr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Social Media Blog:  www.olympicvieweagles.org  Facebook: https://www.facebook.com/ovgoldeneagles Twitter: @CVESD_olympic Instagram: ov_goldeneagles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Jaime House</dc:creator>
  <cp:lastModifiedBy>Lines, Lisa</cp:lastModifiedBy>
  <cp:revision>41</cp:revision>
  <dcterms:created xsi:type="dcterms:W3CDTF">2016-07-18T20:28:36Z</dcterms:created>
  <dcterms:modified xsi:type="dcterms:W3CDTF">2021-07-25T17:15:12Z</dcterms:modified>
</cp:coreProperties>
</file>