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4" r:id="rId3"/>
    <p:sldId id="257" r:id="rId4"/>
    <p:sldId id="269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70" r:id="rId15"/>
    <p:sldId id="268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62C"/>
    <a:srgbClr val="F26C48"/>
    <a:srgbClr val="F58F73"/>
    <a:srgbClr val="C8360E"/>
    <a:srgbClr val="992FA1"/>
    <a:srgbClr val="63BBB9"/>
    <a:srgbClr val="F7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17" dt="2021-03-19T21:28:01.729"/>
    <p1510:client id="{09E9BAB6-E406-0E1A-C53C-CAE41245DD81}" v="2275" dt="2020-12-08T16:00:51.184"/>
    <p1510:client id="{13B02951-27FF-C8C6-63D1-3749AF1FEA81}" v="648" dt="2020-11-29T20:38:33.726"/>
    <p1510:client id="{39800681-4875-EED6-5537-2ED35786FC12}" v="1455" dt="2020-12-08T00:21:17.254"/>
    <p1510:client id="{4215500B-45C2-AB3D-3457-370AFF024066}" v="93" dt="2020-12-01T00:47:15.520"/>
    <p1510:client id="{4558872C-4FD6-4094-A769-ED268A33D02D}" v="7" dt="2020-11-11T00:53:23.667"/>
    <p1510:client id="{5FDDABED-6A86-4C6E-924D-C8DBEBA8C2A5}" v="606" dt="2020-12-08T19:15:04.573"/>
    <p1510:client id="{65EC7C86-099B-7DCD-E0D2-EA55E37565EF}" v="1217" dt="2020-11-19T05:34:00.725"/>
    <p1510:client id="{6AF5EEE2-F675-2170-8AB5-D28CBFF171AD}" v="6029" dt="2020-12-09T18:22:35.299"/>
    <p1510:client id="{7FCDFDA8-446A-4B48-A1DC-DEF76ADDAA98}" v="122" dt="2021-02-23T04:56:25.086"/>
    <p1510:client id="{90DBE434-24B9-11CC-DC71-054FC0CDF197}" v="10" dt="2020-12-10T01:26:01.708"/>
    <p1510:client id="{A23A2B63-9839-4DE9-B036-A850437AA342}" v="5497" dt="2021-03-14T05:36:21.949"/>
    <p1510:client id="{A2F4B49F-F0BD-B000-F8BD-B8C903805B57}" v="8" dt="2021-03-16T22:24:03.537"/>
    <p1510:client id="{A5DDDA96-7349-5DDE-415E-6A15C5661184}" v="875" dt="2020-12-01T00:40:23.805"/>
    <p1510:client id="{A937F6EB-7A32-9DB3-8CC2-25BA25083AF3}" v="266" dt="2021-03-17T23:55:51.389"/>
    <p1510:client id="{AE3DB49F-10C6-B000-EDE9-3BC4DE589653}" v="1137" dt="2021-03-14T17:54:41.234"/>
    <p1510:client id="{BD18049A-34CC-F4EB-3352-10645CA71EF7}" v="3905" dt="2020-12-05T21:22:51.088"/>
    <p1510:client id="{BE3C7063-18C4-1465-55D2-C718646BE9D5}" v="559" dt="2020-11-19T05:23:08.387"/>
    <p1510:client id="{BEA045A4-06BE-8094-D38D-D3A89F1551AA}" v="11" dt="2021-02-09T05:30:43.604"/>
    <p1510:client id="{C93BB239-8991-9579-64EA-045A28EE57B9}" v="19" dt="2020-12-08T16:17:34.101"/>
    <p1510:client id="{CE0466F7-F9F4-86BB-5F8A-66DAF88DA79B}" v="13" dt="2020-12-06T22:19:03.569"/>
    <p1510:client id="{D31379EE-79FF-661B-C047-0F293B32762A}" v="3" dt="2020-12-02T04:18:31.769"/>
    <p1510:client id="{D353B830-6A84-17A4-CBFB-E3B2F642A6F9}" v="1574" dt="2020-11-10T23:31:43.477"/>
    <p1510:client id="{D3CB82EC-AC48-9229-13F4-3815044E905B}" v="467" dt="2020-12-09T22:27:21.638"/>
    <p1510:client id="{D762DFF6-6D3B-42E8-2140-DF5C43F0C455}" v="8" dt="2021-02-09T22:22:22.316"/>
    <p1510:client id="{DA883787-BEB7-5587-3674-2FC023ED053F}" v="1433" dt="2021-02-18T19:44:59.703"/>
    <p1510:client id="{DDA921A5-8BBE-E790-25FD-CA605A3E1C2B}" v="2101" dt="2021-03-14T19:59:41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5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F1A29-6F3B-4217-B813-AA0F81B36B34}" type="datetimeFigureOut">
              <a:rPr lang="en-US"/>
              <a:t>3/19/2021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C1643-2999-464C-B9FC-9D68144CFE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1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8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9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96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1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1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9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10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51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937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56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44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72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30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43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203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C1643-2999-464C-B9FC-9D68144CFE7E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8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4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11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3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27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4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3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9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2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7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7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C8360E"/>
            </a:gs>
            <a:gs pos="100000">
              <a:srgbClr val="F7E8F8"/>
            </a:gs>
            <a:gs pos="0">
              <a:srgbClr val="C8360E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4751A-FEA8-48AF-819A-47371502172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CF077-B5D3-4258-B55C-B67A2EAF1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1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52522833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derinme.com/resources/emotional-bank-account-692159d8-5df5-4978-a729-23e2c0931af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IJYO4u5iu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derinme.com/resources/the-nature-of-synergy-87f2af9f-053f-4632-b517-fdb7803ceda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derinme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franklincovey.com/the-7-habits/habit-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51949961-555E-4FD1-8174-EA7F60810B19}"/>
              </a:ext>
            </a:extLst>
          </p:cNvPr>
          <p:cNvSpPr>
            <a:spLocks noGrp="1"/>
          </p:cNvSpPr>
          <p:nvPr/>
        </p:nvSpPr>
        <p:spPr>
          <a:xfrm>
            <a:off x="1523783" y="1233169"/>
            <a:ext cx="9144000" cy="46854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Leader </a:t>
            </a:r>
            <a:r>
              <a:rPr lang="en-US" b="1" dirty="0">
                <a:solidFill>
                  <a:schemeClr val="accent6"/>
                </a:solidFill>
              </a:rPr>
              <a:t>in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5"/>
                </a:solidFill>
              </a:rPr>
              <a:t>Me</a:t>
            </a:r>
            <a:r>
              <a:rPr lang="en-US" b="1" dirty="0"/>
              <a:t> </a:t>
            </a:r>
            <a:br>
              <a:rPr lang="en-US" dirty="0"/>
            </a:br>
            <a:r>
              <a:rPr lang="en-US" sz="4000" dirty="0"/>
              <a:t>Parent Workshop</a:t>
            </a:r>
            <a:endParaRPr lang="en-US" sz="4000" dirty="0">
              <a:cs typeface="Calibri Light"/>
            </a:endParaRPr>
          </a:p>
          <a:p>
            <a:endParaRPr lang="en-US" sz="4000">
              <a:cs typeface="Calibri Light"/>
            </a:endParaRPr>
          </a:p>
          <a:p>
            <a:r>
              <a:rPr lang="en-US" dirty="0">
                <a:cs typeface="Calibri Light" panose="020F0302020204030204"/>
              </a:rPr>
              <a:t>The Interpersonal Habits</a:t>
            </a:r>
            <a:br>
              <a:rPr lang="en-US" dirty="0"/>
            </a:br>
            <a:endParaRPr lang="en-US"/>
          </a:p>
          <a:p>
            <a:pPr>
              <a:lnSpc>
                <a:spcPct val="120000"/>
              </a:lnSpc>
            </a:pPr>
            <a:r>
              <a:rPr lang="en-US" sz="3600" dirty="0"/>
              <a:t>4: Think Win-Win</a:t>
            </a:r>
            <a:br>
              <a:rPr lang="en-US" sz="3600" dirty="0"/>
            </a:br>
            <a:r>
              <a:rPr lang="en-US" sz="3600" dirty="0"/>
              <a:t>5: Seek First to Understand, Then to Be Understood</a:t>
            </a:r>
            <a:br>
              <a:rPr lang="en-US" sz="3600" dirty="0"/>
            </a:br>
            <a:r>
              <a:rPr lang="en-US" sz="3600" dirty="0"/>
              <a:t>6. Synergize</a:t>
            </a:r>
            <a:endParaRPr lang="en-US" sz="3600" dirty="0">
              <a:cs typeface="Calibri Light" panose="020F0302020204030204"/>
            </a:endParaRPr>
          </a:p>
          <a:p>
            <a:endParaRPr lang="en-US" sz="3600">
              <a:cs typeface="Calibri Light" panose="020F0302020204030204"/>
            </a:endParaRPr>
          </a:p>
          <a:p>
            <a:r>
              <a:rPr lang="en-US" sz="2400" dirty="0">
                <a:cs typeface="Calibri Light"/>
              </a:rPr>
              <a:t>Olympic View Elementary: March 17 , 2021</a:t>
            </a:r>
          </a:p>
        </p:txBody>
      </p:sp>
    </p:spTree>
    <p:extLst>
      <p:ext uri="{BB962C8B-B14F-4D97-AF65-F5344CB8AC3E}">
        <p14:creationId xmlns:p14="http://schemas.microsoft.com/office/powerpoint/2010/main" val="2694669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580" y="768985"/>
            <a:ext cx="6717324" cy="1325563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Olympic</a:t>
            </a:r>
            <a:r>
              <a:rPr lang="en-US" b="1">
                <a:solidFill>
                  <a:srgbClr val="000000"/>
                </a:solidFill>
              </a:rPr>
              <a:t> View </a:t>
            </a:r>
            <a:br>
              <a:rPr lang="en-US" b="1">
                <a:solidFill>
                  <a:srgbClr val="000000"/>
                </a:solidFill>
              </a:rPr>
            </a:br>
            <a:r>
              <a:rPr lang="en-US" b="1">
                <a:solidFill>
                  <a:srgbClr val="000000"/>
                </a:solidFill>
              </a:rPr>
              <a:t>Student Lighthouse Team!!!</a:t>
            </a:r>
            <a:endParaRPr lang="en-US" b="1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5705" y="3429000"/>
            <a:ext cx="4611349" cy="2037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>
                <a:cs typeface="Calibri"/>
                <a:hlinkClick r:id="rId3"/>
              </a:rPr>
              <a:t>Let's Meet Our Student Lighthouse Team for 2021!</a:t>
            </a:r>
            <a:endParaRPr lang="en-US" sz="3200">
              <a:cs typeface="Calibri"/>
            </a:endParaRPr>
          </a:p>
        </p:txBody>
      </p:sp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AB123E5-349A-4524-AACE-1C89F316C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" y="2366010"/>
            <a:ext cx="5105400" cy="382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25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Goals</a:t>
            </a:r>
            <a:r>
              <a:rPr lang="en-US" b="1"/>
              <a:t> </a:t>
            </a:r>
            <a:r>
              <a:rPr lang="en-US" b="1">
                <a:solidFill>
                  <a:srgbClr val="00B050"/>
                </a:solidFill>
              </a:rPr>
              <a:t>&amp; </a:t>
            </a:r>
            <a:r>
              <a:rPr lang="en-US" b="1">
                <a:solidFill>
                  <a:schemeClr val="accent5"/>
                </a:solidFill>
              </a:rPr>
              <a:t>Objectives</a:t>
            </a:r>
            <a:r>
              <a:rPr lang="en-US" b="1"/>
              <a:t>:</a:t>
            </a:r>
            <a:endParaRPr lang="en-US" b="1"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57400"/>
            <a:ext cx="8256639" cy="3871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cs typeface="Calibri"/>
              </a:rPr>
              <a:t>To gain an understanding of habits 4, 5, and  6.</a:t>
            </a:r>
          </a:p>
          <a:p>
            <a:r>
              <a:rPr lang="en-US" sz="3200">
                <a:cs typeface="Calibri"/>
              </a:rPr>
              <a:t>To understand why habits 4, 5, and 6 are essential to school and life success. </a:t>
            </a:r>
          </a:p>
          <a:p>
            <a:r>
              <a:rPr lang="en-US" sz="3200">
                <a:cs typeface="Calibri"/>
              </a:rPr>
              <a:t>To walk away with ideas on how to promote habits 4, 5, and 6 at home with your family. </a:t>
            </a:r>
          </a:p>
          <a:p>
            <a:endParaRPr lang="en-US" sz="2400">
              <a:cs typeface="Calibri"/>
            </a:endParaRPr>
          </a:p>
        </p:txBody>
      </p:sp>
      <p:pic>
        <p:nvPicPr>
          <p:cNvPr id="4" name="Picture 4" descr="Shape, arrow&#10;&#10;Description automatically generated">
            <a:extLst>
              <a:ext uri="{FF2B5EF4-FFF2-40B4-BE49-F238E27FC236}">
                <a16:creationId xmlns:a16="http://schemas.microsoft.com/office/drawing/2014/main" id="{1143290B-1CE7-4991-A06B-570118538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8194" y="628649"/>
            <a:ext cx="2653248" cy="2624241"/>
          </a:xfrm>
          <a:prstGeom prst="rect">
            <a:avLst/>
          </a:prstGeom>
        </p:spPr>
      </p:pic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AB441AC-D580-456B-980D-291D76058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025" y="4796055"/>
            <a:ext cx="3862387" cy="140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245AC-26E0-43AC-8CA1-4BD9D22B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>
                <a:cs typeface="Calibri Light"/>
              </a:rPr>
              <a:t>The </a:t>
            </a:r>
            <a:r>
              <a:rPr lang="en-US" b="1" u="sng">
                <a:cs typeface="Calibri Light"/>
              </a:rPr>
              <a:t>Inter</a:t>
            </a:r>
            <a:r>
              <a:rPr lang="en-US">
                <a:cs typeface="Calibri Light"/>
              </a:rPr>
              <a:t>personal Habits</a:t>
            </a:r>
          </a:p>
        </p:txBody>
      </p:sp>
      <p:pic>
        <p:nvPicPr>
          <p:cNvPr id="1026" name="Picture 2" descr="Image result for Habit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15" y="1721900"/>
            <a:ext cx="3892715" cy="292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habit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3" b="11838"/>
          <a:stretch/>
        </p:blipFill>
        <p:spPr bwMode="auto">
          <a:xfrm>
            <a:off x="4641942" y="2269173"/>
            <a:ext cx="2905067" cy="371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habit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009" y="1721900"/>
            <a:ext cx="4273510" cy="285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69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26C48"/>
            </a:gs>
            <a:gs pos="100000">
              <a:srgbClr val="F7E8F8"/>
            </a:gs>
            <a:gs pos="0">
              <a:srgbClr val="F26C48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46" y="158029"/>
            <a:ext cx="5050697" cy="920751"/>
          </a:xfrm>
        </p:spPr>
        <p:txBody>
          <a:bodyPr>
            <a:no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cs typeface="Calibri Light"/>
              </a:rPr>
              <a:t>What is Habit 4?</a:t>
            </a:r>
            <a:endParaRPr lang="en-US" sz="480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77" y="1078441"/>
            <a:ext cx="6304213" cy="55494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u="sng">
                <a:solidFill>
                  <a:schemeClr val="bg1"/>
                </a:solidFill>
                <a:cs typeface="Calibri"/>
              </a:rPr>
              <a:t>This is the habit of Thinking Win-Win</a:t>
            </a:r>
          </a:p>
          <a:p>
            <a:r>
              <a:rPr lang="en-US" sz="2400">
                <a:cs typeface="Calibri"/>
              </a:rPr>
              <a:t>Frame of mind and heart that seeks mutual benefit in all human interactions</a:t>
            </a:r>
          </a:p>
          <a:p>
            <a:r>
              <a:rPr lang="en-US" sz="2400">
                <a:ea typeface="+mn-lt"/>
                <a:cs typeface="+mn-lt"/>
              </a:rPr>
              <a:t>It takes courage to seek mutual benefit from all human interactions. </a:t>
            </a:r>
            <a:endParaRPr lang="en-US" sz="2400">
              <a:cs typeface="Calibri"/>
            </a:endParaRPr>
          </a:p>
          <a:p>
            <a:r>
              <a:rPr lang="en-US" sz="2400">
                <a:ea typeface="+mn-lt"/>
                <a:cs typeface="+mn-lt"/>
              </a:rPr>
              <a:t>Balancing others needs with your needs and wants</a:t>
            </a:r>
          </a:p>
          <a:p>
            <a:r>
              <a:rPr lang="en-US" sz="2400">
                <a:ea typeface="+mn-lt"/>
                <a:cs typeface="+mn-lt"/>
              </a:rPr>
              <a:t>Cooperative not competitive mindset</a:t>
            </a:r>
          </a:p>
          <a:p>
            <a:r>
              <a:rPr lang="en-US" sz="2400">
                <a:cs typeface="Calibri"/>
              </a:rPr>
              <a:t>Abundance Mentality – enough for everyone</a:t>
            </a:r>
            <a:endParaRPr lang="en-US">
              <a:cs typeface="Calibri"/>
            </a:endParaRPr>
          </a:p>
          <a:p>
            <a:r>
              <a:rPr lang="en-US" sz="2400">
                <a:cs typeface="Calibri"/>
              </a:rPr>
              <a:t>Building Trusting Relationships</a:t>
            </a:r>
          </a:p>
          <a:p>
            <a:pPr lvl="1"/>
            <a:r>
              <a:rPr lang="en-US" sz="2000">
                <a:cs typeface="Calibri"/>
              </a:rPr>
              <a:t>Looks like "You can count on and trust me"</a:t>
            </a:r>
          </a:p>
          <a:p>
            <a:pPr lvl="1"/>
            <a:r>
              <a:rPr lang="en-US" sz="2000">
                <a:cs typeface="Calibri"/>
                <a:hlinkClick r:id="rId3"/>
              </a:rPr>
              <a:t>Emotional Bank Account Deposits</a:t>
            </a:r>
            <a:endParaRPr lang="en-US" sz="2000">
              <a:cs typeface="Calibri"/>
            </a:endParaRPr>
          </a:p>
          <a:p>
            <a:pPr lvl="1"/>
            <a:r>
              <a:rPr lang="en-US" sz="2000">
                <a:cs typeface="Calibri"/>
              </a:rPr>
              <a:t>The Golden Rule!</a:t>
            </a:r>
          </a:p>
          <a:p>
            <a:endParaRPr lang="en-US">
              <a:cs typeface="Calibri"/>
            </a:endParaRPr>
          </a:p>
        </p:txBody>
      </p:sp>
      <p:pic>
        <p:nvPicPr>
          <p:cNvPr id="2050" name="Picture 2" descr="Image result for Habi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075" y="300086"/>
            <a:ext cx="2554605" cy="191795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6CC7FBF-0860-4D26-BCE0-CD485F02A9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20" t="7042" b="6841"/>
          <a:stretch/>
        </p:blipFill>
        <p:spPr>
          <a:xfrm>
            <a:off x="7603003" y="2509839"/>
            <a:ext cx="3938955" cy="39226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D2BD37-E61C-4894-969F-EBDE17AD8025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7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26C48"/>
            </a:gs>
            <a:gs pos="100000">
              <a:srgbClr val="F7E8F8"/>
            </a:gs>
            <a:gs pos="0">
              <a:srgbClr val="F26C48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856" y="293688"/>
            <a:ext cx="9174435" cy="723074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Why is Habit 4 Important?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B30BC6-B199-4C3F-B45F-B1FC75CD2D03}"/>
              </a:ext>
            </a:extLst>
          </p:cNvPr>
          <p:cNvSpPr txBox="1"/>
          <p:nvPr/>
        </p:nvSpPr>
        <p:spPr>
          <a:xfrm>
            <a:off x="461037" y="1187188"/>
            <a:ext cx="7132790" cy="62452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400"/>
              </a:spcBef>
            </a:pPr>
            <a:r>
              <a:rPr lang="en-US" sz="3600" b="1" u="sng">
                <a:solidFill>
                  <a:schemeClr val="bg1"/>
                </a:solidFill>
                <a:cs typeface="Calibri"/>
              </a:rPr>
              <a:t>People who Think Win-Win: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cs typeface="Calibri"/>
              </a:rPr>
              <a:t>See life as a cooperative arena, not a competitive one</a:t>
            </a: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Have an abundance mentality: "There is enough for everyone!"</a:t>
            </a: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cs typeface="Calibri"/>
              </a:rPr>
              <a:t>Work with others to create a win-win agreements </a:t>
            </a: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Help all people involved feel valued</a:t>
            </a: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Know how to make deposits in others' Emotional Bank Accounts</a:t>
            </a:r>
            <a:endParaRPr lang="en-US">
              <a:cs typeface="Calibri" panose="020F0502020204030204"/>
            </a:endParaRPr>
          </a:p>
          <a:p>
            <a:pPr marL="514350" indent="-51435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Know how to keep their own Emotional Bank Accounts from being depleted. </a:t>
            </a:r>
          </a:p>
          <a:p>
            <a:r>
              <a:rPr lang="en-US" sz="3200" b="1" u="sng">
                <a:solidFill>
                  <a:schemeClr val="bg1"/>
                </a:solidFill>
                <a:cs typeface="Calibri"/>
              </a:rPr>
              <a:t>Therefore, They Are: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457200" indent="-457200">
              <a:spcAft>
                <a:spcPts val="500"/>
              </a:spcAft>
              <a:buFont typeface="Arial"/>
              <a:buChar char="•"/>
            </a:pPr>
            <a:r>
              <a:rPr lang="en-US">
                <a:cs typeface="Calibri"/>
              </a:rPr>
              <a:t>Considerate, courageous, generous, and thoughtful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marL="457200" indent="-45720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Better able to navigate conflicts and problem solve</a:t>
            </a:r>
          </a:p>
          <a:p>
            <a:pPr marL="457200" indent="-45720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Better able to work well in groups </a:t>
            </a:r>
            <a:endParaRPr lang="en-US"/>
          </a:p>
          <a:p>
            <a:pPr marL="457200" indent="-45720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Better able to maintain healthy personal and professional relationships</a:t>
            </a:r>
          </a:p>
          <a:p>
            <a:pPr marL="457200" indent="-457200">
              <a:spcAft>
                <a:spcPts val="500"/>
              </a:spcAft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cs typeface="Calibri"/>
              </a:rPr>
              <a:t>More successful in school, at work, and in life. </a:t>
            </a:r>
          </a:p>
          <a:p>
            <a:endParaRPr lang="en-US" sz="3200" b="1" u="sng">
              <a:solidFill>
                <a:srgbClr val="FFFFFF"/>
              </a:solidFill>
              <a:cs typeface="Calibri"/>
            </a:endParaRPr>
          </a:p>
          <a:p>
            <a:endParaRPr lang="en-US" sz="200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3074" name="Picture 2" descr="Image result for Habit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784" y="322996"/>
            <a:ext cx="2775435" cy="208375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89CA5A-3D4F-445B-B22B-B3A67C099D39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3C1114-87E8-4A20-BC9D-1D2640B6F8C4}"/>
              </a:ext>
            </a:extLst>
          </p:cNvPr>
          <p:cNvSpPr/>
          <p:nvPr/>
        </p:nvSpPr>
        <p:spPr>
          <a:xfrm>
            <a:off x="8786446" y="2754923"/>
            <a:ext cx="2883876" cy="31535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5"/>
                </a:solidFill>
                <a:ea typeface="+mn-lt"/>
                <a:cs typeface="+mn-lt"/>
              </a:rPr>
              <a:t>“When one side benefits more than the other, that’s a win-lose situation. To the winner it might look like success for a while, but in the long run, it breeds resentment and distrust.”</a:t>
            </a:r>
            <a:endParaRPr lang="en-US">
              <a:ea typeface="+mn-lt"/>
              <a:cs typeface="+mn-lt"/>
            </a:endParaRPr>
          </a:p>
          <a:p>
            <a:pPr algn="ctr"/>
            <a:br>
              <a:rPr lang="en-US">
                <a:ea typeface="+mn-lt"/>
                <a:cs typeface="+mn-lt"/>
              </a:rPr>
            </a:br>
            <a:r>
              <a:rPr lang="en-US" b="1" cap="all">
                <a:solidFill>
                  <a:schemeClr val="accent5"/>
                </a:solidFill>
                <a:ea typeface="+mn-lt"/>
                <a:cs typeface="+mn-lt"/>
              </a:rPr>
              <a:t>–DR. STEPHEN R. COVEY</a:t>
            </a:r>
            <a:endParaRPr lang="en-US">
              <a:ea typeface="+mn-lt"/>
              <a:cs typeface="+mn-lt"/>
            </a:endParaRPr>
          </a:p>
          <a:p>
            <a:pPr algn="ctr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1253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F26C48"/>
            </a:gs>
            <a:gs pos="100000">
              <a:srgbClr val="F7E8F8"/>
            </a:gs>
            <a:gs pos="0">
              <a:srgbClr val="F26C48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81" y="4513"/>
            <a:ext cx="9367871" cy="763686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bg1"/>
                </a:solidFill>
                <a:cs typeface="Calibri Light"/>
              </a:rPr>
              <a:t>How Can I Promote Habit 4 at Home?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50" y="878393"/>
            <a:ext cx="6799416" cy="550309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Lead by Example: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cs typeface="Calibri"/>
              </a:rPr>
              <a:t>Model by making deposits into your child's and others' Emotional Bank Accounts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cs typeface="Calibri"/>
              </a:rPr>
              <a:t>When conflicts arise model finding that Win-Win Solution. 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cs typeface="Calibri"/>
              </a:rPr>
              <a:t>Participate in a community service event and discuss how community service is a Win-Win. 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solidFill>
                  <a:srgbClr val="000000"/>
                </a:solidFill>
                <a:cs typeface="Calibri"/>
              </a:rPr>
              <a:t>Model cooperation instead of competition and the abundance mentality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>
                <a:solidFill>
                  <a:srgbClr val="000000"/>
                </a:solidFill>
                <a:cs typeface="Calibri"/>
              </a:rPr>
              <a:t>Use the language of Habit 4</a:t>
            </a:r>
          </a:p>
          <a:p>
            <a:pPr marL="0" indent="0">
              <a:spcBef>
                <a:spcPts val="500"/>
              </a:spcBef>
              <a:buNone/>
            </a:pPr>
            <a:endParaRPr lang="en-US" sz="2000" b="1" u="sng">
              <a:solidFill>
                <a:srgbClr val="FFFFFF"/>
              </a:solidFill>
              <a:cs typeface="Calibri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Help Your Child:</a:t>
            </a:r>
          </a:p>
          <a:p>
            <a:r>
              <a:rPr lang="en-US" sz="2000">
                <a:cs typeface="Calibri"/>
              </a:rPr>
              <a:t>Focus on what is best for the family: "We" not "Me"</a:t>
            </a:r>
          </a:p>
          <a:p>
            <a:r>
              <a:rPr lang="en-US" sz="2000">
                <a:cs typeface="Calibri"/>
              </a:rPr>
              <a:t>Practice using kind words to come to agreements and solutions</a:t>
            </a:r>
          </a:p>
          <a:p>
            <a:r>
              <a:rPr lang="en-US" sz="2000">
                <a:cs typeface="Calibri"/>
              </a:rPr>
              <a:t>Practice treating others the way you want to be treated.</a:t>
            </a:r>
          </a:p>
          <a:p>
            <a:r>
              <a:rPr lang="en-US" sz="2000">
                <a:cs typeface="Calibri"/>
              </a:rPr>
              <a:t>Have Family Emotional Bank Account Deposit Practices</a:t>
            </a: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  <a:p>
            <a:pPr marL="0" indent="0">
              <a:buNone/>
            </a:pPr>
            <a:endParaRPr lang="en-US" sz="2000">
              <a:cs typeface="Calibri"/>
            </a:endParaRPr>
          </a:p>
        </p:txBody>
      </p:sp>
      <p:pic>
        <p:nvPicPr>
          <p:cNvPr id="4098" name="Picture 2" descr="Image result for Habi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259" y="564832"/>
            <a:ext cx="2199005" cy="1650977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C044F3D-ED90-41A0-83C0-58947FBA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631" y="2667635"/>
            <a:ext cx="4541520" cy="340721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885BA2-7E25-4261-9E04-26129A732EF8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8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6">
                <a:lumMod val="60000"/>
                <a:lumOff val="40000"/>
              </a:schemeClr>
            </a:gs>
            <a:gs pos="100000">
              <a:srgbClr val="F7E8F8"/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428" y="813370"/>
            <a:ext cx="2432357" cy="789782"/>
          </a:xfrm>
        </p:spPr>
        <p:txBody>
          <a:bodyPr>
            <a:no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What is Habit 5?</a:t>
            </a:r>
            <a:endParaRPr lang="en-US" sz="480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5841F-09D2-4B1D-B2C2-967B955C1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867" y="325393"/>
            <a:ext cx="6508397" cy="62599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This is the Habit of Seeking First to Understand....... </a:t>
            </a:r>
            <a:endParaRPr lang="en-US" u="sng">
              <a:solidFill>
                <a:schemeClr val="bg1"/>
              </a:solidFill>
              <a:cs typeface="Calibri"/>
            </a:endParaRPr>
          </a:p>
          <a:p>
            <a:pPr marL="285750" indent="-285750"/>
            <a:r>
              <a:rPr lang="en-US" sz="1800">
                <a:cs typeface="Calibri"/>
              </a:rPr>
              <a:t>Listen to people sincerely with your eyes, ears, &amp; heart</a:t>
            </a:r>
            <a:endParaRPr lang="en-US">
              <a:cs typeface="Calibri"/>
            </a:endParaRPr>
          </a:p>
          <a:p>
            <a:r>
              <a:rPr lang="en-US" sz="1800">
                <a:cs typeface="Calibri"/>
              </a:rPr>
              <a:t>Empathic Listening: the intent is to listen and understand others within their frame of reference</a:t>
            </a:r>
          </a:p>
          <a:p>
            <a:r>
              <a:rPr lang="en-US" sz="1800">
                <a:cs typeface="Calibri"/>
              </a:rPr>
              <a:t>Requires that you listen to understand and reflect on the person's feelings and words</a:t>
            </a:r>
          </a:p>
          <a:p>
            <a:r>
              <a:rPr lang="en-US" sz="1800">
                <a:cs typeface="Calibri"/>
              </a:rPr>
              <a:t>Fully understand others before trying to get your own point across</a:t>
            </a:r>
          </a:p>
          <a:p>
            <a:r>
              <a:rPr lang="en-US" sz="1800">
                <a:cs typeface="Calibri"/>
              </a:rPr>
              <a:t>Sometimes people just want to be heard</a:t>
            </a:r>
          </a:p>
          <a:p>
            <a:r>
              <a:rPr lang="en-US" sz="1800">
                <a:cs typeface="Calibri"/>
                <a:hlinkClick r:id="rId3"/>
              </a:rPr>
              <a:t>It's Not About the Nail</a:t>
            </a:r>
            <a:endParaRPr lang="en-US" sz="1800">
              <a:cs typeface="Calibri"/>
            </a:endParaRPr>
          </a:p>
          <a:p>
            <a:pPr>
              <a:buNone/>
            </a:pPr>
            <a:r>
              <a:rPr lang="en-US" u="sng">
                <a:solidFill>
                  <a:schemeClr val="bg1"/>
                </a:solidFill>
                <a:ea typeface="+mn-lt"/>
                <a:cs typeface="+mn-lt"/>
              </a:rPr>
              <a:t>Then to Be Understood: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When you fully understand the other person or people, then it is your turn to be understood</a:t>
            </a:r>
          </a:p>
          <a:p>
            <a:pPr marL="457200" indent="-457200"/>
            <a:r>
              <a:rPr lang="en-US" sz="1800">
                <a:cs typeface="Calibri"/>
              </a:rPr>
              <a:t>Be Honest, Be Kind, Be Sincere when trying to get others to understand you. </a:t>
            </a:r>
          </a:p>
          <a:p>
            <a:pPr marL="457200" indent="-457200"/>
            <a:r>
              <a:rPr lang="en-US" sz="1800">
                <a:cs typeface="Calibri"/>
              </a:rPr>
              <a:t>Think before you speak</a:t>
            </a:r>
          </a:p>
          <a:p>
            <a:pPr marL="457200" indent="-457200"/>
            <a:r>
              <a:rPr lang="en-US" sz="1800">
                <a:cs typeface="Calibri"/>
              </a:rPr>
              <a:t>State your point of view using "I" Messages</a:t>
            </a: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endParaRPr lang="en-US" sz="2400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8" name="Picture 4" descr="Image result for habit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3" b="11838"/>
          <a:stretch/>
        </p:blipFill>
        <p:spPr bwMode="auto">
          <a:xfrm>
            <a:off x="10196597" y="514433"/>
            <a:ext cx="1127734" cy="1461287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DD2EAE5C-430B-434C-A12F-89C2464FE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124" y="2145816"/>
            <a:ext cx="3651737" cy="43775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555765-0A4E-44CE-BFB1-7885B843308A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1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6">
                <a:lumMod val="60000"/>
                <a:lumOff val="40000"/>
              </a:schemeClr>
            </a:gs>
            <a:gs pos="100000">
              <a:srgbClr val="F7E8F8"/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41" y="117842"/>
            <a:ext cx="6860382" cy="992188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Why is Habit 5 Important?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713" y="1110120"/>
            <a:ext cx="6396038" cy="512771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People Who Seek First to Understand:</a:t>
            </a:r>
            <a:endParaRPr lang="en-US" u="sng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Watch the signals</a:t>
            </a:r>
            <a:endParaRPr lang="en-US" u="sng">
              <a:cs typeface="Calibri"/>
            </a:endParaRPr>
          </a:p>
          <a:p>
            <a:r>
              <a:rPr lang="en-US" sz="2000">
                <a:cs typeface="Calibri"/>
              </a:rPr>
              <a:t>Stop talking &amp; listen when emotion is high</a:t>
            </a:r>
          </a:p>
          <a:p>
            <a:r>
              <a:rPr lang="en-US" sz="2000">
                <a:cs typeface="Calibri"/>
              </a:rPr>
              <a:t>Slow down and watch, be ready to listen &amp; ask clarifying questions</a:t>
            </a:r>
          </a:p>
          <a:p>
            <a:r>
              <a:rPr lang="en-US" sz="2000">
                <a:cs typeface="Calibri"/>
              </a:rPr>
              <a:t>Go forward &amp; seek to be understood when all parties are on the same page</a:t>
            </a:r>
          </a:p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Therefore, They Are: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 sz="2400">
                <a:cs typeface="Calibri"/>
              </a:rPr>
              <a:t>Empathetic and Respectful </a:t>
            </a:r>
            <a:endParaRPr lang="en-US"/>
          </a:p>
          <a:p>
            <a:r>
              <a:rPr lang="en-US" sz="2400">
                <a:cs typeface="Calibri"/>
              </a:rPr>
              <a:t>Better able to Navigate Conflicts and problem solve</a:t>
            </a:r>
          </a:p>
          <a:p>
            <a:r>
              <a:rPr lang="en-US" sz="2400">
                <a:cs typeface="Calibri"/>
              </a:rPr>
              <a:t>Are more likely to have leadership positions at school and in the workplace</a:t>
            </a:r>
            <a:endParaRPr lang="en-US"/>
          </a:p>
          <a:p>
            <a:r>
              <a:rPr lang="en-US" sz="2400">
                <a:solidFill>
                  <a:srgbClr val="000000"/>
                </a:solidFill>
                <a:cs typeface="Calibri"/>
              </a:rPr>
              <a:t>Very successful academically and professionally because they can work well with others </a:t>
            </a:r>
          </a:p>
          <a:p>
            <a:r>
              <a:rPr lang="en-US" sz="2400">
                <a:solidFill>
                  <a:srgbClr val="000000"/>
                </a:solidFill>
                <a:cs typeface="Calibri"/>
              </a:rPr>
              <a:t>Better able to maintain healthy relationships with others</a:t>
            </a:r>
          </a:p>
          <a:p>
            <a:endParaRPr lang="en-US" sz="240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endParaRPr lang="en-US" sz="2400" b="1" u="sng">
              <a:solidFill>
                <a:srgbClr val="FFFFFF"/>
              </a:solidFill>
              <a:cs typeface="Calibri"/>
            </a:endParaRPr>
          </a:p>
          <a:p>
            <a:pPr marL="514350" indent="-514350"/>
            <a:endParaRPr lang="en-US">
              <a:cs typeface="Calibri"/>
            </a:endParaRPr>
          </a:p>
          <a:p>
            <a:pPr marL="514350" indent="-514350"/>
            <a:endParaRPr lang="en-US">
              <a:cs typeface="Calibri"/>
            </a:endParaRPr>
          </a:p>
        </p:txBody>
      </p:sp>
      <p:pic>
        <p:nvPicPr>
          <p:cNvPr id="6" name="Picture 4" descr="Image result for habit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3" b="11838"/>
          <a:stretch/>
        </p:blipFill>
        <p:spPr bwMode="auto">
          <a:xfrm>
            <a:off x="8906491" y="265085"/>
            <a:ext cx="1315303" cy="16840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A5376C-C9C2-4BAD-828D-5179952E2788}"/>
              </a:ext>
            </a:extLst>
          </p:cNvPr>
          <p:cNvSpPr txBox="1"/>
          <p:nvPr/>
        </p:nvSpPr>
        <p:spPr>
          <a:xfrm>
            <a:off x="6793571" y="3863277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cs typeface="Calibri"/>
            </a:endParaRPr>
          </a:p>
        </p:txBody>
      </p:sp>
      <p:pic>
        <p:nvPicPr>
          <p:cNvPr id="5" name="Picture 6" descr="A picture containing text, traffic light&#10;&#10;Description automatically generated">
            <a:extLst>
              <a:ext uri="{FF2B5EF4-FFF2-40B4-BE49-F238E27FC236}">
                <a16:creationId xmlns:a16="http://schemas.microsoft.com/office/drawing/2014/main" id="{1061ACD7-A5B0-489B-BE69-2760DD9C6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195" y="2280138"/>
            <a:ext cx="4396740" cy="422792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10E779-14CB-4842-A141-6B756F7B86EC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1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6">
                <a:lumMod val="60000"/>
                <a:lumOff val="40000"/>
              </a:schemeClr>
            </a:gs>
            <a:gs pos="100000">
              <a:srgbClr val="F7E8F8"/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76" y="113263"/>
            <a:ext cx="8932068" cy="892175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How Can I Promote Habit 5 at Home? 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43" y="1007759"/>
            <a:ext cx="7620000" cy="553005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cs typeface="Calibri"/>
              </a:rPr>
              <a:t>Lead By Example: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Model sincere listening when interacting with your children or with other adults </a:t>
            </a:r>
          </a:p>
          <a:p>
            <a:pPr lvl="1"/>
            <a:r>
              <a:rPr lang="en-US" sz="1600">
                <a:ea typeface="+mn-lt"/>
                <a:cs typeface="+mn-lt"/>
              </a:rPr>
              <a:t>Put away distractions, look at your child, and let them speak </a:t>
            </a:r>
          </a:p>
          <a:p>
            <a:pPr lvl="1"/>
            <a:r>
              <a:rPr lang="en-US" sz="1600">
                <a:ea typeface="+mn-lt"/>
                <a:cs typeface="+mn-lt"/>
              </a:rPr>
              <a:t>Truly hear them out before reacting, giving opinions or ideas, or stating your side </a:t>
            </a:r>
            <a:endParaRPr lang="en-US" sz="1600">
              <a:cs typeface="Calibri"/>
            </a:endParaRPr>
          </a:p>
          <a:p>
            <a:pPr lvl="1"/>
            <a:r>
              <a:rPr lang="en-US" sz="1600">
                <a:ea typeface="+mn-lt"/>
                <a:cs typeface="+mn-lt"/>
              </a:rPr>
              <a:t>Sometimes our children just want to be heard</a:t>
            </a:r>
          </a:p>
          <a:p>
            <a:pPr lvl="1"/>
            <a:r>
              <a:rPr lang="en-US" sz="1600">
                <a:ea typeface="+mn-lt"/>
                <a:cs typeface="+mn-lt"/>
              </a:rPr>
              <a:t>Try to listen empathetically</a:t>
            </a:r>
          </a:p>
          <a:p>
            <a:r>
              <a:rPr lang="en-US" sz="1800">
                <a:solidFill>
                  <a:srgbClr val="000000"/>
                </a:solidFill>
                <a:ea typeface="+mn-lt"/>
                <a:cs typeface="+mn-lt"/>
              </a:rPr>
              <a:t>Model Using "I" Messages when speaking "I feel _____ about ______."</a:t>
            </a:r>
          </a:p>
          <a:p>
            <a:pPr marL="0" indent="0">
              <a:buNone/>
            </a:pPr>
            <a:r>
              <a:rPr lang="en-US" b="1" u="sng">
                <a:solidFill>
                  <a:schemeClr val="bg1"/>
                </a:solidFill>
                <a:ea typeface="+mn-lt"/>
                <a:cs typeface="+mn-lt"/>
              </a:rPr>
              <a:t>Help Your Child: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1800">
                <a:ea typeface="+mn-lt"/>
                <a:cs typeface="+mn-lt"/>
              </a:rPr>
              <a:t>Practice their listening skills (whole body listening)</a:t>
            </a:r>
          </a:p>
          <a:p>
            <a:r>
              <a:rPr lang="en-US" sz="1800">
                <a:ea typeface="+mn-lt"/>
                <a:cs typeface="+mn-lt"/>
              </a:rPr>
              <a:t>Practice using "I" Messages</a:t>
            </a:r>
          </a:p>
          <a:p>
            <a:r>
              <a:rPr lang="en-US" sz="1800">
                <a:ea typeface="+mn-lt"/>
                <a:cs typeface="+mn-lt"/>
              </a:rPr>
              <a:t>Ask your child how it makes them feel when someone tries to understand them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Ask them ways they can try to better understand others (siblings, family members, classmates, teachers, etc.)</a:t>
            </a:r>
          </a:p>
          <a:p>
            <a:r>
              <a:rPr lang="en-US" sz="1800">
                <a:ea typeface="+mn-lt"/>
                <a:cs typeface="+mn-lt"/>
              </a:rPr>
              <a:t>Positively reinforce when they seek to understand (catch them in the act and point out their sincere listening)</a:t>
            </a:r>
          </a:p>
          <a:p>
            <a:r>
              <a:rPr lang="en-US" sz="1800">
                <a:ea typeface="+mn-lt"/>
                <a:cs typeface="+mn-lt"/>
              </a:rPr>
              <a:t>Remind your child that we have two ears to listen twice as much as we speak.</a:t>
            </a:r>
          </a:p>
        </p:txBody>
      </p:sp>
      <p:pic>
        <p:nvPicPr>
          <p:cNvPr id="5" name="Picture 4" descr="Image result for habit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3" b="11838"/>
          <a:stretch/>
        </p:blipFill>
        <p:spPr bwMode="auto">
          <a:xfrm>
            <a:off x="9407936" y="954123"/>
            <a:ext cx="1678718" cy="212950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E0058F-9A3E-4253-84E5-C8D7E0F7FA8C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B0F11-55C4-41D6-B8E2-2E055E5DB3C0}"/>
              </a:ext>
            </a:extLst>
          </p:cNvPr>
          <p:cNvSpPr/>
          <p:nvPr/>
        </p:nvSpPr>
        <p:spPr>
          <a:xfrm>
            <a:off x="8680059" y="3463290"/>
            <a:ext cx="3139440" cy="2141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4190187922">
                  <a:custGeom>
                    <a:avLst/>
                    <a:gdLst>
                      <a:gd name="connsiteX0" fmla="*/ 0 w 3139440"/>
                      <a:gd name="connsiteY0" fmla="*/ 0 h 2141220"/>
                      <a:gd name="connsiteX1" fmla="*/ 3139440 w 3139440"/>
                      <a:gd name="connsiteY1" fmla="*/ 0 h 2141220"/>
                      <a:gd name="connsiteX2" fmla="*/ 3139440 w 3139440"/>
                      <a:gd name="connsiteY2" fmla="*/ 2141220 h 2141220"/>
                      <a:gd name="connsiteX3" fmla="*/ 0 w 3139440"/>
                      <a:gd name="connsiteY3" fmla="*/ 2141220 h 2141220"/>
                      <a:gd name="connsiteX4" fmla="*/ 0 w 3139440"/>
                      <a:gd name="connsiteY4" fmla="*/ 0 h 2141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9440" h="2141220" extrusionOk="0">
                        <a:moveTo>
                          <a:pt x="0" y="0"/>
                        </a:moveTo>
                        <a:cubicBezTo>
                          <a:pt x="521795" y="103513"/>
                          <a:pt x="2380267" y="78834"/>
                          <a:pt x="3139440" y="0"/>
                        </a:cubicBezTo>
                        <a:cubicBezTo>
                          <a:pt x="3186955" y="507418"/>
                          <a:pt x="3250703" y="1379881"/>
                          <a:pt x="3139440" y="2141220"/>
                        </a:cubicBezTo>
                        <a:cubicBezTo>
                          <a:pt x="2710738" y="2282710"/>
                          <a:pt x="1257840" y="2250439"/>
                          <a:pt x="0" y="2141220"/>
                        </a:cubicBezTo>
                        <a:cubicBezTo>
                          <a:pt x="159668" y="1268262"/>
                          <a:pt x="60398" y="89199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4472C4"/>
                </a:solidFill>
                <a:latin typeface="gotham"/>
              </a:rPr>
              <a:t>“Most people do not listen with the intent to understand; they listen with the intent to reply.”</a:t>
            </a:r>
            <a:r>
              <a:rPr lang="en-US">
                <a:latin typeface="gotham"/>
                <a:ea typeface="gotham"/>
                <a:cs typeface="gotham"/>
              </a:rPr>
              <a:t>​</a:t>
            </a:r>
            <a:br>
              <a:rPr lang="en-US">
                <a:latin typeface="gotham"/>
                <a:ea typeface="gotham"/>
                <a:cs typeface="gotham"/>
              </a:rPr>
            </a:br>
            <a:r>
              <a:rPr lang="en-US">
                <a:latin typeface="Calibri"/>
                <a:ea typeface="Calibri"/>
                <a:cs typeface="Calibri"/>
              </a:rPr>
              <a:t>​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 b="1" cap="all">
                <a:solidFill>
                  <a:srgbClr val="4472C4"/>
                </a:solidFill>
                <a:latin typeface="gotham"/>
              </a:rPr>
              <a:t>–DR. STEPHEN R. COVEY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96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00B050"/>
            </a:gs>
            <a:gs pos="100000">
              <a:srgbClr val="F7E8F8"/>
            </a:gs>
            <a:gs pos="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186" y="-217"/>
            <a:ext cx="4657726" cy="1349375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  <a:cs typeface="Calibri Light"/>
              </a:rPr>
              <a:t>What is Habit 6?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832" y="1145813"/>
            <a:ext cx="6069501" cy="52043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This is the habit of Synergizing:</a:t>
            </a:r>
          </a:p>
          <a:p>
            <a:r>
              <a:rPr lang="en-US" sz="1800">
                <a:ea typeface="+mn-lt"/>
                <a:cs typeface="+mn-lt"/>
                <a:hlinkClick r:id="rId3"/>
              </a:rPr>
              <a:t>The Nature of Synergy:</a:t>
            </a:r>
            <a:r>
              <a:rPr lang="en-US" sz="1800">
                <a:ea typeface="+mn-lt"/>
                <a:cs typeface="+mn-lt"/>
              </a:rPr>
              <a:t> “Two heads are better than one!” 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Together we can produce far better results than we could on our own.</a:t>
            </a:r>
          </a:p>
          <a:p>
            <a:r>
              <a:rPr lang="en-US" sz="1800">
                <a:ea typeface="+mn-lt"/>
                <a:cs typeface="+mn-lt"/>
              </a:rPr>
              <a:t>Creative cooperation and teamwork at its best</a:t>
            </a:r>
          </a:p>
          <a:p>
            <a:r>
              <a:rPr lang="en-US" sz="1800">
                <a:ea typeface="+mn-lt"/>
                <a:cs typeface="+mn-lt"/>
              </a:rPr>
              <a:t>Open-mindedness and valuing diversity </a:t>
            </a:r>
            <a:endParaRPr lang="en-US">
              <a:ea typeface="+mn-lt"/>
              <a:cs typeface="+mn-lt"/>
            </a:endParaRPr>
          </a:p>
          <a:p>
            <a:r>
              <a:rPr lang="en-US" sz="1800">
                <a:ea typeface="+mn-lt"/>
                <a:cs typeface="+mn-lt"/>
              </a:rPr>
              <a:t>Understanding that everyone brings different points of view, different strengths, and different ideas to a team and then valuing and using these differences to benefit the team and boost success.</a:t>
            </a:r>
          </a:p>
          <a:p>
            <a:r>
              <a:rPr lang="en-US" sz="1800">
                <a:ea typeface="+mn-lt"/>
                <a:cs typeface="+mn-lt"/>
              </a:rPr>
              <a:t>It is working together to find 3rd Alternatives - new and better solutions</a:t>
            </a:r>
            <a:endParaRPr lang="en-US" sz="1800">
              <a:cs typeface="Calibri"/>
            </a:endParaRPr>
          </a:p>
          <a:p>
            <a:r>
              <a:rPr lang="en-US" sz="1800">
                <a:ea typeface="+mn-lt"/>
                <a:cs typeface="+mn-lt"/>
              </a:rPr>
              <a:t>Synergy is a process where people bring all their personal experience, strengths, and expertise to the table. </a:t>
            </a:r>
          </a:p>
          <a:p>
            <a:r>
              <a:rPr lang="en-US" sz="1800">
                <a:cs typeface="Calibri"/>
              </a:rPr>
              <a:t>A cohesive unit working together to reach an end goal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6146" name="Picture 2" descr="Image result for habit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607" y="337533"/>
            <a:ext cx="2936146" cy="195880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89D634-A90B-4390-A17B-2CF999B87EB8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64173CD1-4ABD-4868-9E0E-F60205888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308" y="2755274"/>
            <a:ext cx="4654061" cy="385619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193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00B050"/>
            </a:gs>
            <a:gs pos="100000">
              <a:srgbClr val="F7E8F8"/>
            </a:gs>
            <a:gs pos="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36" y="198111"/>
            <a:ext cx="9095984" cy="1346439"/>
          </a:xfrm>
        </p:spPr>
        <p:txBody>
          <a:bodyPr>
            <a:noAutofit/>
          </a:bodyPr>
          <a:lstStyle/>
          <a:p>
            <a:r>
              <a:rPr lang="en-US" sz="4800" b="1">
                <a:solidFill>
                  <a:schemeClr val="bg1"/>
                </a:solidFill>
                <a:cs typeface="Calibri Light"/>
              </a:rPr>
              <a:t>Why is Habit 6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4" y="1396611"/>
            <a:ext cx="6678044" cy="497330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People Who Synergize:</a:t>
            </a:r>
          </a:p>
          <a:p>
            <a:r>
              <a:rPr lang="en-US" sz="1800">
                <a:cs typeface="Calibri"/>
              </a:rPr>
              <a:t>Are open minded </a:t>
            </a:r>
          </a:p>
          <a:p>
            <a:r>
              <a:rPr lang="en-US" sz="1800">
                <a:cs typeface="Calibri"/>
              </a:rPr>
              <a:t>Understand that "together we are better"</a:t>
            </a:r>
          </a:p>
          <a:p>
            <a:r>
              <a:rPr lang="en-US" sz="1800">
                <a:cs typeface="Calibri"/>
              </a:rPr>
              <a:t>Value diversity and differences</a:t>
            </a:r>
          </a:p>
          <a:p>
            <a:r>
              <a:rPr lang="en-US" sz="1800">
                <a:cs typeface="Calibri"/>
              </a:rPr>
              <a:t>Enjoy working with others</a:t>
            </a:r>
          </a:p>
          <a:p>
            <a:r>
              <a:rPr lang="en-US" sz="1800">
                <a:solidFill>
                  <a:srgbClr val="000000"/>
                </a:solidFill>
                <a:cs typeface="Calibri"/>
              </a:rPr>
              <a:t>Are cooperative and want to find the best solution or idea – 3rd Alternative </a:t>
            </a:r>
          </a:p>
          <a:p>
            <a:r>
              <a:rPr lang="en-US" sz="1800">
                <a:solidFill>
                  <a:srgbClr val="000000"/>
                </a:solidFill>
                <a:cs typeface="Calibri"/>
              </a:rPr>
              <a:t>Put the team and the end goal first </a:t>
            </a:r>
          </a:p>
          <a:p>
            <a:r>
              <a:rPr lang="en-US" sz="1800">
                <a:solidFill>
                  <a:srgbClr val="000000"/>
                </a:solidFill>
                <a:cs typeface="Calibri"/>
              </a:rPr>
              <a:t>Know their own strengths and value the strengths of others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cs typeface="Calibri"/>
              </a:rPr>
              <a:t>Therefore, They Are: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,Sans-Serif"/>
              <a:buChar char="•"/>
            </a:pPr>
            <a:r>
              <a:rPr lang="en-US" sz="1800">
                <a:solidFill>
                  <a:srgbClr val="000000"/>
                </a:solidFill>
                <a:ea typeface="+mn-lt"/>
                <a:cs typeface="+mn-lt"/>
              </a:rPr>
              <a:t>Better able to navigate conflicts and problem solve</a:t>
            </a:r>
            <a:endParaRPr lang="en-US" sz="1800"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,Sans-Serif"/>
              <a:buChar char="•"/>
            </a:pPr>
            <a:r>
              <a:rPr lang="en-US" sz="1800">
                <a:solidFill>
                  <a:srgbClr val="000000"/>
                </a:solidFill>
                <a:ea typeface="+mn-lt"/>
                <a:cs typeface="+mn-lt"/>
              </a:rPr>
              <a:t>Better able to work well in groups </a:t>
            </a:r>
            <a:endParaRPr lang="en-US" sz="1800"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,Sans-Serif"/>
              <a:buChar char="•"/>
            </a:pPr>
            <a:r>
              <a:rPr lang="en-US" sz="1800">
                <a:solidFill>
                  <a:srgbClr val="000000"/>
                </a:solidFill>
                <a:ea typeface="+mn-lt"/>
                <a:cs typeface="+mn-lt"/>
              </a:rPr>
              <a:t>Better able to maintain healthy personal and professional relationships</a:t>
            </a:r>
            <a:endParaRPr lang="en-US" sz="1800"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,Sans-Serif"/>
              <a:buChar char="•"/>
            </a:pPr>
            <a:r>
              <a:rPr lang="en-US" sz="1800">
                <a:solidFill>
                  <a:srgbClr val="000000"/>
                </a:solidFill>
                <a:ea typeface="+mn-lt"/>
                <a:cs typeface="+mn-lt"/>
              </a:rPr>
              <a:t>More successful in school, at work, and in life</a:t>
            </a:r>
            <a:endParaRPr lang="en-US" sz="1800"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,Sans-Serif"/>
              <a:buChar char="•"/>
            </a:pPr>
            <a:r>
              <a:rPr lang="en-US" sz="1800">
                <a:solidFill>
                  <a:srgbClr val="000000"/>
                </a:solidFill>
                <a:cs typeface="Calibri"/>
              </a:rPr>
              <a:t>More likely to hold leadership positions at school and work</a:t>
            </a:r>
          </a:p>
          <a:p>
            <a:pPr marL="0" indent="0">
              <a:buNone/>
            </a:pPr>
            <a:endParaRPr lang="en-US" b="1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en-US" b="1">
              <a:solidFill>
                <a:srgbClr val="FFFFFF"/>
              </a:solidFill>
              <a:cs typeface="Calibri" panose="020F0502020204030204"/>
            </a:endParaRPr>
          </a:p>
          <a:p>
            <a:pPr marL="457200" indent="-457200"/>
            <a:endParaRPr lang="en-US" b="1">
              <a:solidFill>
                <a:srgbClr val="FFFFFF"/>
              </a:solidFill>
              <a:cs typeface="Calibri" panose="020F0502020204030204"/>
            </a:endParaRPr>
          </a:p>
          <a:p>
            <a:pPr marL="457200" indent="-457200"/>
            <a:endParaRPr lang="en-US" b="1">
              <a:solidFill>
                <a:srgbClr val="FFFFFF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  <p:pic>
        <p:nvPicPr>
          <p:cNvPr id="7" name="Picture 2" descr="Image result for habit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837" y="765425"/>
            <a:ext cx="2848223" cy="190019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9A8AF2-C73A-49E1-AB92-2512B0E55E86}"/>
              </a:ext>
            </a:extLst>
          </p:cNvPr>
          <p:cNvSpPr/>
          <p:nvPr/>
        </p:nvSpPr>
        <p:spPr>
          <a:xfrm>
            <a:off x="-1905" y="571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1CD4B5B-6438-47A9-A867-10E6673BC4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92" t="7051" r="6410" b="11538"/>
          <a:stretch/>
        </p:blipFill>
        <p:spPr>
          <a:xfrm>
            <a:off x="8680939" y="3106616"/>
            <a:ext cx="2743202" cy="260252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2750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00B050"/>
            </a:gs>
            <a:gs pos="100000">
              <a:srgbClr val="F7E8F8"/>
            </a:gs>
            <a:gs pos="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406" y="67191"/>
            <a:ext cx="6630885" cy="949782"/>
          </a:xfrm>
        </p:spPr>
        <p:txBody>
          <a:bodyPr>
            <a:noAutofit/>
          </a:bodyPr>
          <a:lstStyle/>
          <a:p>
            <a:br>
              <a:rPr lang="en-US" sz="4900" b="1">
                <a:solidFill>
                  <a:schemeClr val="bg1"/>
                </a:solidFill>
              </a:rPr>
            </a:br>
            <a:br>
              <a:rPr lang="en-US" sz="4900" b="1"/>
            </a:br>
            <a:r>
              <a:rPr lang="en-US" sz="3200" b="1">
                <a:solidFill>
                  <a:schemeClr val="bg1"/>
                </a:solidFill>
              </a:rPr>
              <a:t>How do I Promote Habit 6 at Home?</a:t>
            </a:r>
            <a:br>
              <a:rPr lang="en-US" sz="3200" b="1"/>
            </a:br>
            <a:br>
              <a:rPr lang="en-US" sz="4900" b="1"/>
            </a:br>
            <a:r>
              <a:rPr lang="en-US" sz="4900" b="1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70" y="869920"/>
            <a:ext cx="6911930" cy="56964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u="sng">
                <a:solidFill>
                  <a:schemeClr val="bg1"/>
                </a:solidFill>
                <a:cs typeface="Calibri"/>
              </a:rPr>
              <a:t>Lead By Example: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Work as a team at home every chance you get – cooking dinner, washing the car, doing a puzzle together, planning and making gifts for others, etc. 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Know your own strengths and model asking for help 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Recognize and value the different strengths of your family members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Ask your family for input or ideas when making decisions or solving problems, when applicable, to find those 3rd Alternatives:</a:t>
            </a:r>
          </a:p>
          <a:p>
            <a:pPr marL="914400" lvl="1"/>
            <a:r>
              <a:rPr lang="en-US" sz="1400">
                <a:solidFill>
                  <a:srgbClr val="000000"/>
                </a:solidFill>
                <a:cs typeface="Calibri"/>
              </a:rPr>
              <a:t>What to have for dinner, how to spend Saturdays, where to go on vacation, creating a schedule that works for everyone, prioritizing chores, dividing up house or yard work, etc. </a:t>
            </a:r>
          </a:p>
          <a:p>
            <a:pPr marL="0" indent="0">
              <a:buNone/>
            </a:pPr>
            <a:r>
              <a:rPr lang="en-US" u="sng">
                <a:solidFill>
                  <a:schemeClr val="bg1"/>
                </a:solidFill>
                <a:cs typeface="Calibri"/>
              </a:rPr>
              <a:t>Help Your Child: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To identify their own strengths 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By giving them opportunities to use their strengths within the family</a:t>
            </a:r>
          </a:p>
          <a:p>
            <a:pPr marL="457200" indent="-457200"/>
            <a:r>
              <a:rPr lang="en-US" sz="1800">
                <a:solidFill>
                  <a:srgbClr val="000000"/>
                </a:solidFill>
                <a:cs typeface="Calibri"/>
              </a:rPr>
              <a:t>To recognize and value the strengths of each family member</a:t>
            </a:r>
          </a:p>
          <a:p>
            <a:pPr marL="457200" indent="-457200"/>
            <a:endParaRPr lang="en-US" sz="1800">
              <a:solidFill>
                <a:srgbClr val="000000"/>
              </a:solidFill>
              <a:cs typeface="Calibri"/>
            </a:endParaRPr>
          </a:p>
          <a:p>
            <a:pPr marL="457200" indent="-457200"/>
            <a:endParaRPr lang="en-US" sz="1800">
              <a:cs typeface="Calibri"/>
            </a:endParaRPr>
          </a:p>
          <a:p>
            <a:pPr marL="457200" indent="-457200"/>
            <a:endParaRPr lang="en-US" sz="1800">
              <a:cs typeface="Calibri"/>
            </a:endParaRPr>
          </a:p>
          <a:p>
            <a:pPr marL="457200" indent="-457200"/>
            <a:endParaRPr lang="en-US" sz="1800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6" name="Picture 2" descr="Image result for habit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899" y="665779"/>
            <a:ext cx="2918561" cy="194708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422084-90B8-4400-8850-2F192CECBA14}"/>
              </a:ext>
            </a:extLst>
          </p:cNvPr>
          <p:cNvSpPr/>
          <p:nvPr/>
        </p:nvSpPr>
        <p:spPr>
          <a:xfrm>
            <a:off x="-1905" y="-9525"/>
            <a:ext cx="12161520" cy="685038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Text, letter&#10;&#10;Description automatically generated">
            <a:extLst>
              <a:ext uri="{FF2B5EF4-FFF2-40B4-BE49-F238E27FC236}">
                <a16:creationId xmlns:a16="http://schemas.microsoft.com/office/drawing/2014/main" id="{D790BA36-6BE2-4F09-95CF-6163B2AA2B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539" b="31343"/>
          <a:stretch/>
        </p:blipFill>
        <p:spPr>
          <a:xfrm>
            <a:off x="7795846" y="3300425"/>
            <a:ext cx="4038600" cy="22471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1980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245AC-26E0-43AC-8CA1-4BD9D22B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410" y="317712"/>
            <a:ext cx="10629137" cy="9706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7030A0"/>
                </a:solidFill>
                <a:cs typeface="Calibri Light"/>
              </a:rPr>
              <a:t> </a:t>
            </a:r>
            <a:r>
              <a:rPr lang="en-US" sz="3200" b="1">
                <a:solidFill>
                  <a:srgbClr val="7030A0"/>
                </a:solidFill>
                <a:cs typeface="Calibri Light"/>
              </a:rPr>
              <a:t>Tangible Take-Aways:</a:t>
            </a:r>
            <a:br>
              <a:rPr lang="en-US" sz="3200" b="1">
                <a:cs typeface="Calibri Light"/>
              </a:rPr>
            </a:br>
            <a:r>
              <a:rPr lang="en-US" sz="3200" b="1">
                <a:solidFill>
                  <a:srgbClr val="7030A0"/>
                </a:solidFill>
                <a:cs typeface="Calibri Light"/>
              </a:rPr>
              <a:t> </a:t>
            </a:r>
            <a:r>
              <a:rPr lang="en-US" sz="3200" b="1" i="1">
                <a:cs typeface="Calibri Light"/>
              </a:rPr>
              <a:t>Lead By Example</a:t>
            </a:r>
            <a:r>
              <a:rPr lang="en-US" sz="3200" b="1">
                <a:solidFill>
                  <a:srgbClr val="7030A0"/>
                </a:solidFill>
                <a:cs typeface="Calibri Light"/>
              </a:rPr>
              <a:t> &amp; </a:t>
            </a:r>
            <a:r>
              <a:rPr lang="en-US" sz="3200" b="1" i="1">
                <a:cs typeface="Calibri Light"/>
              </a:rPr>
              <a:t>Help Your Child</a:t>
            </a:r>
            <a:r>
              <a:rPr lang="en-US" b="1" i="1">
                <a:cs typeface="Calibri Light"/>
              </a:rPr>
              <a:t> </a:t>
            </a:r>
            <a:endParaRPr lang="en-US" b="1" i="1" u="sng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66E39-8887-4158-9484-54FF89F5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959" y="2436072"/>
            <a:ext cx="3636721" cy="3970684"/>
          </a:xfrm>
          <a:ln w="28575">
            <a:solidFill>
              <a:srgbClr val="F0562C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>
                <a:latin typeface="Calibri"/>
                <a:ea typeface="Arial"/>
                <a:cs typeface="Arial"/>
              </a:rPr>
              <a:t>Create Family Emotional Bank Account Deposit Practices</a:t>
            </a:r>
          </a:p>
          <a:p>
            <a:pPr lvl="0"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When conflicts arise model finding that Win-Win Solution. ​</a:t>
            </a:r>
          </a:p>
          <a:p>
            <a:pPr lvl="0"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Participate in a community service event and discuss how community service is a Win-Win. ​</a:t>
            </a:r>
          </a:p>
          <a:p>
            <a:r>
              <a:rPr lang="en-US" sz="1800">
                <a:latin typeface="Calibri"/>
                <a:ea typeface="Arial"/>
                <a:cs typeface="Arial"/>
              </a:rPr>
              <a:t>Encourage cooperation instead of competition  </a:t>
            </a:r>
          </a:p>
          <a:p>
            <a:r>
              <a:rPr lang="en-US" sz="1800">
                <a:latin typeface="Calibri"/>
                <a:ea typeface="Arial"/>
                <a:cs typeface="Arial"/>
              </a:rPr>
              <a:t>Encourage the abundance mentality​</a:t>
            </a:r>
            <a:endParaRPr lang="en-US"/>
          </a:p>
          <a:p>
            <a:pPr lvl="0"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Focus on what is best for the family: "We" not "Me"​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825784F-61E8-4329-9A99-CAD122B76114}"/>
              </a:ext>
            </a:extLst>
          </p:cNvPr>
          <p:cNvSpPr txBox="1">
            <a:spLocks/>
          </p:cNvSpPr>
          <p:nvPr/>
        </p:nvSpPr>
        <p:spPr>
          <a:xfrm>
            <a:off x="4341313" y="2836103"/>
            <a:ext cx="3908359" cy="3700170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Model sincere listening when interacting with your children or with other adults ​</a:t>
            </a:r>
          </a:p>
          <a:p>
            <a:pPr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Model Using "I" Messages when speaking </a:t>
            </a:r>
          </a:p>
          <a:p>
            <a:r>
              <a:rPr lang="en-US" sz="1800">
                <a:latin typeface="Calibri"/>
                <a:ea typeface="Arial"/>
                <a:cs typeface="Arial"/>
              </a:rPr>
              <a:t>Help your child practice their listening skills (whole body listening)​</a:t>
            </a:r>
          </a:p>
          <a:p>
            <a:r>
              <a:rPr lang="en-US" sz="1800">
                <a:latin typeface="Calibri"/>
                <a:ea typeface="Arial"/>
                <a:cs typeface="Arial"/>
              </a:rPr>
              <a:t>Help your child Practice using "I" Messages​</a:t>
            </a:r>
          </a:p>
          <a:p>
            <a:pPr lvl="0" rtl="0">
              <a:buChar char="•"/>
            </a:pPr>
            <a:r>
              <a:rPr lang="en-US" sz="1800">
                <a:latin typeface="Calibri"/>
                <a:ea typeface="Arial"/>
                <a:cs typeface="Arial"/>
              </a:rPr>
              <a:t>Remind your child that we have two ears to listen twice as much as we speak.​</a:t>
            </a:r>
            <a:endParaRPr lang="en-US" sz="1800"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9852B09-BE6F-4112-8B5B-A1FFFC513539}"/>
              </a:ext>
            </a:extLst>
          </p:cNvPr>
          <p:cNvSpPr txBox="1">
            <a:spLocks/>
          </p:cNvSpPr>
          <p:nvPr/>
        </p:nvSpPr>
        <p:spPr>
          <a:xfrm>
            <a:off x="8553512" y="2438161"/>
            <a:ext cx="3267204" cy="383000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200">
                <a:solidFill>
                  <a:srgbClr val="000000"/>
                </a:solidFill>
                <a:ea typeface="+mn-lt"/>
                <a:cs typeface="+mn-lt"/>
              </a:rPr>
              <a:t>Work as a team at home every chance you get </a:t>
            </a:r>
            <a:endParaRPr lang="en-US" sz="2200">
              <a:ea typeface="+mn-lt"/>
              <a:cs typeface="+mn-lt"/>
            </a:endParaRPr>
          </a:p>
          <a:p>
            <a:pPr marL="457200" indent="-457200"/>
            <a:r>
              <a:rPr lang="en-US" sz="2200">
                <a:solidFill>
                  <a:srgbClr val="000000"/>
                </a:solidFill>
                <a:ea typeface="+mn-lt"/>
                <a:cs typeface="+mn-lt"/>
              </a:rPr>
              <a:t>Know your own strengths and model asking for help </a:t>
            </a:r>
            <a:endParaRPr lang="en-US" sz="2200">
              <a:ea typeface="+mn-lt"/>
              <a:cs typeface="+mn-lt"/>
            </a:endParaRPr>
          </a:p>
          <a:p>
            <a:pPr marL="457200" indent="-457200"/>
            <a:r>
              <a:rPr lang="en-US" sz="2200">
                <a:solidFill>
                  <a:srgbClr val="000000"/>
                </a:solidFill>
                <a:ea typeface="+mn-lt"/>
                <a:cs typeface="+mn-lt"/>
              </a:rPr>
              <a:t>Recognize and value the different strengths of your family members</a:t>
            </a:r>
            <a:endParaRPr lang="en-US" sz="2200">
              <a:ea typeface="+mn-lt"/>
              <a:cs typeface="+mn-lt"/>
            </a:endParaRPr>
          </a:p>
          <a:p>
            <a:pPr marL="457200" indent="-457200"/>
            <a:r>
              <a:rPr lang="en-US" sz="2200">
                <a:solidFill>
                  <a:srgbClr val="000000"/>
                </a:solidFill>
                <a:ea typeface="+mn-lt"/>
                <a:cs typeface="+mn-lt"/>
              </a:rPr>
              <a:t>Ask your family for input or ideas when making decisions or solving problems, when applicable, to find those 3rd Alternatives:</a:t>
            </a:r>
          </a:p>
          <a:p>
            <a:pPr marL="457200" indent="-457200"/>
            <a:r>
              <a:rPr lang="en-US" sz="2200">
                <a:ea typeface="+mn-lt"/>
                <a:cs typeface="+mn-lt"/>
              </a:rPr>
              <a:t>Help your child identify their own strengths </a:t>
            </a:r>
          </a:p>
          <a:p>
            <a:pPr marL="457200" indent="-457200"/>
            <a:r>
              <a:rPr lang="en-US" sz="2200">
                <a:ea typeface="+mn-lt"/>
                <a:cs typeface="+mn-lt"/>
              </a:rPr>
              <a:t>Give them opportunities to use their strengths within the family</a:t>
            </a:r>
          </a:p>
          <a:p>
            <a:pPr marL="457200" indent="-457200"/>
            <a:endParaRPr lang="en-US" sz="2200">
              <a:ea typeface="+mn-lt"/>
              <a:cs typeface="+mn-lt"/>
            </a:endParaRPr>
          </a:p>
          <a:p>
            <a:pPr marL="342900" indent="-342900"/>
            <a:endParaRPr lang="en-US" sz="2200" b="1">
              <a:solidFill>
                <a:srgbClr val="FFC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5B9BD5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FFC000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rgbClr val="70AD47"/>
              </a:solidFill>
              <a:cs typeface="Calibri"/>
            </a:endParaRPr>
          </a:p>
          <a:p>
            <a:pPr marL="0" indent="0">
              <a:buNone/>
            </a:pPr>
            <a:endParaRPr lang="en-US" sz="2400" b="1">
              <a:solidFill>
                <a:schemeClr val="accent6"/>
              </a:solidFill>
              <a:cs typeface="Calibri"/>
            </a:endParaRPr>
          </a:p>
        </p:txBody>
      </p:sp>
      <p:pic>
        <p:nvPicPr>
          <p:cNvPr id="5122" name="Picture 2" descr="Image result for Habi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98" y="916854"/>
            <a:ext cx="1889114" cy="141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habit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3" b="11838"/>
          <a:stretch/>
        </p:blipFill>
        <p:spPr bwMode="auto">
          <a:xfrm>
            <a:off x="5767732" y="1371032"/>
            <a:ext cx="1051534" cy="134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habit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893" y="908947"/>
            <a:ext cx="2146936" cy="143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ABD44F-D165-48FC-ACEC-F854A3DE853A}"/>
              </a:ext>
            </a:extLst>
          </p:cNvPr>
          <p:cNvSpPr txBox="1">
            <a:spLocks/>
          </p:cNvSpPr>
          <p:nvPr/>
        </p:nvSpPr>
        <p:spPr>
          <a:xfrm>
            <a:off x="373051" y="2396487"/>
            <a:ext cx="3668036" cy="36943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0">
              <a:buChar char="•"/>
            </a:pPr>
            <a:endParaRPr lang="en-US" sz="1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6182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Wrap Up</a:t>
            </a:r>
            <a:r>
              <a:rPr lang="en-US" b="1"/>
              <a:t> </a:t>
            </a:r>
            <a:r>
              <a:rPr lang="en-US" b="1">
                <a:solidFill>
                  <a:srgbClr val="00B050"/>
                </a:solidFill>
              </a:rPr>
              <a:t>&amp;</a:t>
            </a:r>
            <a:r>
              <a:rPr lang="en-US" b="1"/>
              <a:t> </a:t>
            </a:r>
            <a:r>
              <a:rPr lang="en-US" b="1">
                <a:solidFill>
                  <a:schemeClr val="accent5"/>
                </a:solidFill>
              </a:rPr>
              <a:t>Questions</a:t>
            </a:r>
            <a:endParaRPr lang="en-US" b="1">
              <a:solidFill>
                <a:schemeClr val="accent5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5127"/>
            <a:ext cx="5933161" cy="41640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Did we meet our goals? </a:t>
            </a:r>
            <a:endParaRPr lang="en-US" sz="3200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To gain an understanding of habits 4, 5, and 6.</a:t>
            </a:r>
          </a:p>
          <a:p>
            <a:pPr lvl="1"/>
            <a:r>
              <a:rPr lang="en-US">
                <a:ea typeface="+mn-lt"/>
                <a:cs typeface="+mn-lt"/>
              </a:rPr>
              <a:t>To understand why habits 4, 5, and 6 are essential to success. </a:t>
            </a:r>
          </a:p>
          <a:p>
            <a:pPr lvl="1"/>
            <a:r>
              <a:rPr lang="en-US">
                <a:ea typeface="+mn-lt"/>
                <a:cs typeface="+mn-lt"/>
              </a:rPr>
              <a:t>To walk away with ideas on how to promote the habits 4, 5, and 6 at home with your family. </a:t>
            </a:r>
          </a:p>
          <a:p>
            <a:endParaRPr lang="en-US" sz="2400">
              <a:cs typeface="Calibri"/>
            </a:endParaRPr>
          </a:p>
        </p:txBody>
      </p:sp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7A23BB4-D224-46FE-86CB-B8D56751D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0000">
            <a:off x="8224837" y="866775"/>
            <a:ext cx="2743200" cy="2743200"/>
          </a:xfrm>
          <a:prstGeom prst="rect">
            <a:avLst/>
          </a:prstGeom>
        </p:spPr>
      </p:pic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971511C-E4D1-4B71-9DAC-051B15C71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244" y="4153117"/>
            <a:ext cx="4171949" cy="15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1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Credits</a:t>
            </a:r>
            <a:endParaRPr lang="en-US" b="1">
              <a:solidFill>
                <a:schemeClr val="accent5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5127"/>
            <a:ext cx="5933161" cy="41640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/>
              <a:t>Information, videos, and visuals for this workshop are from: </a:t>
            </a:r>
          </a:p>
          <a:p>
            <a:r>
              <a:rPr lang="en-US" sz="3200">
                <a:cs typeface="Calibri"/>
              </a:rPr>
              <a:t>The Leader in Me Program and Curriculum:  </a:t>
            </a:r>
            <a:r>
              <a:rPr lang="en-US" sz="3200">
                <a:cs typeface="Calibri"/>
                <a:hlinkClick r:id="rId3"/>
              </a:rPr>
              <a:t>https://www.leaderinme.org/</a:t>
            </a:r>
            <a:endParaRPr lang="en-US" sz="3200">
              <a:cs typeface="Calibri"/>
            </a:endParaRPr>
          </a:p>
          <a:p>
            <a:pPr marL="0" indent="0">
              <a:buNone/>
            </a:pPr>
            <a:endParaRPr lang="en-US" sz="3200">
              <a:cs typeface="Calibri"/>
            </a:endParaRPr>
          </a:p>
          <a:p>
            <a:r>
              <a:rPr lang="en-US" sz="3200">
                <a:cs typeface="Calibri"/>
              </a:rPr>
              <a:t>Franklin Covey’s 7 Habits Website: </a:t>
            </a:r>
            <a:r>
              <a:rPr lang="en-US" sz="3200">
                <a:cs typeface="Calibri"/>
                <a:hlinkClick r:id="rId4"/>
              </a:rPr>
              <a:t>https://www.franklincovey.com/the-7-habits/habit-1/</a:t>
            </a:r>
            <a:endParaRPr lang="en-US" sz="3200">
              <a:cs typeface="Calibri"/>
            </a:endParaRPr>
          </a:p>
          <a:p>
            <a:endParaRPr lang="en-US" sz="3200">
              <a:cs typeface="Calibri"/>
            </a:endParaRPr>
          </a:p>
          <a:p>
            <a:endParaRPr lang="en-US" sz="3200">
              <a:cs typeface="Calibri"/>
            </a:endParaRPr>
          </a:p>
        </p:txBody>
      </p:sp>
      <p:pic>
        <p:nvPicPr>
          <p:cNvPr id="6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971511C-E4D1-4B71-9DAC-051B15C71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7096" y="1000962"/>
            <a:ext cx="4171949" cy="15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6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1649</Words>
  <Application>Microsoft Office PowerPoint</Application>
  <PresentationFormat>Widescreen</PresentationFormat>
  <Paragraphs>211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Arial,Sans-Serif</vt:lpstr>
      <vt:lpstr>Calibri</vt:lpstr>
      <vt:lpstr>Calibri Light</vt:lpstr>
      <vt:lpstr>gotham</vt:lpstr>
      <vt:lpstr>Office Theme</vt:lpstr>
      <vt:lpstr>PowerPoint Presentation</vt:lpstr>
      <vt:lpstr>Olympic View  Student Lighthouse Team!!!</vt:lpstr>
      <vt:lpstr>Goals &amp; Objectives:</vt:lpstr>
      <vt:lpstr>The Interpersonal Habits</vt:lpstr>
      <vt:lpstr>What is Habit 4?</vt:lpstr>
      <vt:lpstr>Why is Habit 4 Important?</vt:lpstr>
      <vt:lpstr>How Can I Promote Habit 4 at Home?</vt:lpstr>
      <vt:lpstr>What is Habit 5?</vt:lpstr>
      <vt:lpstr>Why is Habit 5 Important?</vt:lpstr>
      <vt:lpstr>How Can I Promote Habit 5 at Home? </vt:lpstr>
      <vt:lpstr>What is Habit 6?</vt:lpstr>
      <vt:lpstr>Why is Habit 6 Important?</vt:lpstr>
      <vt:lpstr>  How do I Promote Habit 6 at Home?   </vt:lpstr>
      <vt:lpstr> Tangible Take-Aways:  Lead By Example &amp; Help Your Child </vt:lpstr>
      <vt:lpstr>Wrap Up &amp; Questions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 in Me Workshop  The Interpersonal Habits 1: Be Proactive 2: Begin with the End in Mind 3. Put First Things First</dc:title>
  <dc:creator>Pickett, Erin</dc:creator>
  <cp:lastModifiedBy>Lines, Lisa</cp:lastModifiedBy>
  <cp:revision>4</cp:revision>
  <dcterms:created xsi:type="dcterms:W3CDTF">2020-11-09T23:32:57Z</dcterms:created>
  <dcterms:modified xsi:type="dcterms:W3CDTF">2021-03-19T21:28:34Z</dcterms:modified>
</cp:coreProperties>
</file>