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3" r:id="rId9"/>
    <p:sldId id="262" r:id="rId10"/>
    <p:sldId id="272" r:id="rId11"/>
    <p:sldId id="264" r:id="rId12"/>
    <p:sldId id="271" r:id="rId13"/>
    <p:sldId id="265" r:id="rId14"/>
    <p:sldId id="266" r:id="rId15"/>
    <p:sldId id="270" r:id="rId16"/>
    <p:sldId id="268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2FA1"/>
    <a:srgbClr val="63BBB9"/>
    <a:srgbClr val="F7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E9BAB6-E406-0E1A-C53C-CAE41245DD81}" v="2275" dt="2020-12-08T16:00:51.184"/>
    <p1510:client id="{13B02951-27FF-C8C6-63D1-3749AF1FEA81}" v="648" dt="2020-11-29T20:38:33.726"/>
    <p1510:client id="{39800681-4875-EED6-5537-2ED35786FC12}" v="1455" dt="2020-12-08T00:21:17.254"/>
    <p1510:client id="{4215500B-45C2-AB3D-3457-370AFF024066}" v="93" dt="2020-12-01T00:47:15.520"/>
    <p1510:client id="{4558872C-4FD6-4094-A769-ED268A33D02D}" v="7" dt="2020-11-11T00:53:23.667"/>
    <p1510:client id="{5FDDABED-6A86-4C6E-924D-C8DBEBA8C2A5}" v="606" dt="2020-12-08T19:15:04.573"/>
    <p1510:client id="{65EC7C86-099B-7DCD-E0D2-EA55E37565EF}" v="1217" dt="2020-11-19T05:34:00.725"/>
    <p1510:client id="{6AF5EEE2-F675-2170-8AB5-D28CBFF171AD}" v="6029" dt="2020-12-09T18:22:35.299"/>
    <p1510:client id="{90DBE434-24B9-11CC-DC71-054FC0CDF197}" v="10" dt="2020-12-10T01:26:01.708"/>
    <p1510:client id="{A5DDDA96-7349-5DDE-415E-6A15C5661184}" v="875" dt="2020-12-01T00:40:23.805"/>
    <p1510:client id="{BD18049A-34CC-F4EB-3352-10645CA71EF7}" v="3905" dt="2020-12-05T21:22:51.088"/>
    <p1510:client id="{BE3C7063-18C4-1465-55D2-C718646BE9D5}" v="559" dt="2020-11-19T05:23:08.387"/>
    <p1510:client id="{C93BB239-8991-9579-64EA-045A28EE57B9}" v="19" dt="2020-12-08T16:17:34.101"/>
    <p1510:client id="{CE0466F7-F9F4-86BB-5F8A-66DAF88DA79B}" v="13" dt="2020-12-06T22:19:03.569"/>
    <p1510:client id="{D31379EE-79FF-661B-C047-0F293B32762A}" v="3" dt="2020-12-02T04:18:31.769"/>
    <p1510:client id="{D353B830-6A84-17A4-CBFB-E3B2F642A6F9}" v="1574" dt="2020-11-10T23:31:43.477"/>
    <p1510:client id="{D3CB82EC-AC48-9229-13F4-3815044E905B}" v="467" dt="2020-12-09T22:27:21.6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F1A29-6F3B-4217-B813-AA0F81B36B34}" type="datetimeFigureOut">
              <a:rPr lang="en-US"/>
              <a:t>12/11/2020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C1643-2999-464C-B9FC-9D68144CFE7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1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81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96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Manda -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15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21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9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810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51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937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756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3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44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1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72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30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434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203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684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48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9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911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3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27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4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35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91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2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7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72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992FA1"/>
            </a:gs>
            <a:gs pos="100000">
              <a:srgbClr val="F7E8F8"/>
            </a:gs>
            <a:gs pos="0">
              <a:srgbClr val="992FA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4751A-FEA8-48AF-819A-47371502172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1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derinme.com/resources/habit-1-proactive-vs-reactiv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www.youtube.com/watch?v=txa-LRpMgs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6m9WnNdpSw&amp;feature=youtu.b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derinme.org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franklincovey.com/the-7-habits/habit-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1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3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5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51949961-555E-4FD1-8174-EA7F60810B19}"/>
              </a:ext>
            </a:extLst>
          </p:cNvPr>
          <p:cNvSpPr>
            <a:spLocks noGrp="1"/>
          </p:cNvSpPr>
          <p:nvPr/>
        </p:nvSpPr>
        <p:spPr>
          <a:xfrm>
            <a:off x="1523783" y="1233169"/>
            <a:ext cx="9144000" cy="468547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FF0000"/>
                </a:solidFill>
              </a:rPr>
              <a:t>Leader </a:t>
            </a:r>
            <a:r>
              <a:rPr lang="en-US" b="1">
                <a:solidFill>
                  <a:schemeClr val="accent6"/>
                </a:solidFill>
              </a:rPr>
              <a:t>in</a:t>
            </a:r>
            <a:r>
              <a:rPr lang="en-US" b="1"/>
              <a:t> </a:t>
            </a:r>
            <a:r>
              <a:rPr lang="en-US" b="1">
                <a:solidFill>
                  <a:schemeClr val="accent5"/>
                </a:solidFill>
              </a:rPr>
              <a:t>Me</a:t>
            </a:r>
            <a:r>
              <a:rPr lang="en-US" b="1"/>
              <a:t> </a:t>
            </a:r>
            <a:r>
              <a:rPr lang="en-US"/>
              <a:t/>
            </a:r>
            <a:br>
              <a:rPr lang="en-US"/>
            </a:br>
            <a:r>
              <a:rPr lang="en-US" sz="4000"/>
              <a:t>Parent Workshop</a:t>
            </a:r>
            <a:endParaRPr lang="en-US" sz="4000">
              <a:cs typeface="Calibri Light"/>
            </a:endParaRPr>
          </a:p>
          <a:p>
            <a:endParaRPr lang="en-US" sz="4000">
              <a:cs typeface="Calibri Light"/>
            </a:endParaRPr>
          </a:p>
          <a:p>
            <a:r>
              <a:rPr lang="en-US">
                <a:cs typeface="Calibri Light" panose="020F0302020204030204"/>
              </a:rPr>
              <a:t>The Interpersonal Habits</a:t>
            </a:r>
            <a:r>
              <a:rPr lang="en-US"/>
              <a:t/>
            </a:r>
            <a:br>
              <a:rPr lang="en-US"/>
            </a:br>
            <a:endParaRPr lang="en-US"/>
          </a:p>
          <a:p>
            <a:pPr>
              <a:lnSpc>
                <a:spcPct val="120000"/>
              </a:lnSpc>
            </a:pPr>
            <a:r>
              <a:rPr lang="en-US" sz="3600"/>
              <a:t>1: Be Proactive</a:t>
            </a:r>
            <a:br>
              <a:rPr lang="en-US" sz="3600"/>
            </a:br>
            <a:r>
              <a:rPr lang="en-US" sz="3600"/>
              <a:t>2: Begin with the End in Mind</a:t>
            </a:r>
            <a:br>
              <a:rPr lang="en-US" sz="3600"/>
            </a:br>
            <a:r>
              <a:rPr lang="en-US" sz="3600"/>
              <a:t>3. Put First Things First</a:t>
            </a:r>
            <a:endParaRPr lang="en-US" sz="3600">
              <a:cs typeface="Calibri Light" panose="020F0302020204030204"/>
            </a:endParaRPr>
          </a:p>
          <a:p>
            <a:endParaRPr lang="en-US" sz="3600">
              <a:cs typeface="Calibri Light" panose="020F0302020204030204"/>
            </a:endParaRPr>
          </a:p>
          <a:p>
            <a:r>
              <a:rPr lang="en-US" sz="2400">
                <a:cs typeface="Calibri Light"/>
              </a:rPr>
              <a:t>Olympic View Elementary: December 9, 2020</a:t>
            </a:r>
          </a:p>
        </p:txBody>
      </p:sp>
    </p:spTree>
    <p:extLst>
      <p:ext uri="{BB962C8B-B14F-4D97-AF65-F5344CB8AC3E}">
        <p14:creationId xmlns:p14="http://schemas.microsoft.com/office/powerpoint/2010/main" val="2694669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0000"/>
                </a:solidFill>
              </a:rPr>
              <a:t>Goals</a:t>
            </a:r>
            <a:r>
              <a:rPr lang="en-US" b="1"/>
              <a:t> </a:t>
            </a:r>
            <a:r>
              <a:rPr lang="en-US" b="1">
                <a:solidFill>
                  <a:srgbClr val="00B050"/>
                </a:solidFill>
              </a:rPr>
              <a:t>&amp; </a:t>
            </a:r>
            <a:r>
              <a:rPr lang="en-US" b="1">
                <a:solidFill>
                  <a:schemeClr val="accent5"/>
                </a:solidFill>
              </a:rPr>
              <a:t>Objectives</a:t>
            </a:r>
            <a:r>
              <a:rPr lang="en-US" b="1"/>
              <a:t>:</a:t>
            </a:r>
            <a:endParaRPr lang="en-US" b="1"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7610475" cy="3871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cs typeface="Calibri"/>
              </a:rPr>
              <a:t>To gain an understanding of the first three habits.</a:t>
            </a:r>
          </a:p>
          <a:p>
            <a:r>
              <a:rPr lang="en-US" sz="3200">
                <a:cs typeface="Calibri"/>
              </a:rPr>
              <a:t>To understand why the first three habits are essential to success. </a:t>
            </a:r>
          </a:p>
          <a:p>
            <a:r>
              <a:rPr lang="en-US" sz="3200">
                <a:cs typeface="Calibri"/>
              </a:rPr>
              <a:t>To walk away with ideas on how to promote the first three habits at home with your family. </a:t>
            </a:r>
          </a:p>
          <a:p>
            <a:endParaRPr lang="en-US" sz="2400">
              <a:cs typeface="Calibri"/>
            </a:endParaRPr>
          </a:p>
        </p:txBody>
      </p:sp>
      <p:pic>
        <p:nvPicPr>
          <p:cNvPr id="4" name="Picture 4" descr="Shape, arrow&#10;&#10;Description automatically generated">
            <a:extLst>
              <a:ext uri="{FF2B5EF4-FFF2-40B4-BE49-F238E27FC236}">
                <a16:creationId xmlns:a16="http://schemas.microsoft.com/office/drawing/2014/main" id="{1143290B-1CE7-4991-A06B-570118538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368" y="628649"/>
            <a:ext cx="3267074" cy="3231356"/>
          </a:xfrm>
          <a:prstGeom prst="rect">
            <a:avLst/>
          </a:prstGeom>
        </p:spPr>
      </p:pic>
      <p:pic>
        <p:nvPicPr>
          <p:cNvPr id="5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3AB441AC-D580-456B-980D-291D76058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0025" y="4796055"/>
            <a:ext cx="3862387" cy="140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D245AC-26E0-43AC-8CA1-4BD9D22B5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The </a:t>
            </a:r>
            <a:r>
              <a:rPr lang="en-US" b="1" u="sng">
                <a:cs typeface="Calibri Light"/>
              </a:rPr>
              <a:t>Inter</a:t>
            </a:r>
            <a:r>
              <a:rPr lang="en-US">
                <a:cs typeface="Calibri Light"/>
              </a:rPr>
              <a:t>personal Habits</a:t>
            </a:r>
          </a:p>
        </p:txBody>
      </p:sp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8603112E-5265-428D-9916-9F6AF50075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06" r="433" b="11304"/>
          <a:stretch/>
        </p:blipFill>
        <p:spPr>
          <a:xfrm>
            <a:off x="1159049" y="2694827"/>
            <a:ext cx="2636074" cy="3170970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34CAF378-BA29-4C2A-8115-95A5336C3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7315" y="2951959"/>
            <a:ext cx="4088605" cy="2720937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5636B0D4-B4D1-478F-AEA4-8B0EC544BF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64" t="11421" r="6084" b="9898"/>
          <a:stretch/>
        </p:blipFill>
        <p:spPr>
          <a:xfrm>
            <a:off x="8521842" y="2698738"/>
            <a:ext cx="2351376" cy="318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92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694" y="202842"/>
            <a:ext cx="3755297" cy="92075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Calibri Light"/>
              </a:rPr>
              <a:t>What is Habit 1?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77" y="1348071"/>
            <a:ext cx="6304213" cy="52798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u="sng">
                <a:solidFill>
                  <a:schemeClr val="bg1"/>
                </a:solidFill>
                <a:cs typeface="Calibri"/>
              </a:rPr>
              <a:t>The Habit of Personal Responsibility:</a:t>
            </a:r>
          </a:p>
          <a:p>
            <a:r>
              <a:rPr lang="en-US" sz="2400">
                <a:cs typeface="Calibri"/>
              </a:rPr>
              <a:t>Being responsible for our own life and the choices we make.  </a:t>
            </a:r>
            <a:endParaRPr lang="en-US" sz="2400" b="1">
              <a:cs typeface="Calibri"/>
            </a:endParaRPr>
          </a:p>
          <a:p>
            <a:r>
              <a:rPr lang="en-US" sz="2400">
                <a:cs typeface="Calibri"/>
              </a:rPr>
              <a:t>We have the freedom to choose based on principles rather than mood or condition.</a:t>
            </a:r>
          </a:p>
          <a:p>
            <a:r>
              <a:rPr lang="en-US" sz="2400">
                <a:cs typeface="Calibri"/>
              </a:rPr>
              <a:t>4  components of being proactive:</a:t>
            </a:r>
          </a:p>
          <a:p>
            <a:pPr marL="1371600" lvl="2" indent="-457200">
              <a:buAutoNum type="arabicPeriod"/>
            </a:pPr>
            <a:r>
              <a:rPr lang="en-US">
                <a:cs typeface="Calibri"/>
              </a:rPr>
              <a:t>Pause and respond based on principles and desired results – </a:t>
            </a:r>
            <a:r>
              <a:rPr lang="en-US">
                <a:cs typeface="Calibri"/>
                <a:hlinkClick r:id="rId3"/>
              </a:rPr>
              <a:t>Proactive vs. Reactive</a:t>
            </a:r>
          </a:p>
          <a:p>
            <a:pPr marL="1371600" lvl="2" indent="-457200">
              <a:buAutoNum type="arabicPeriod"/>
            </a:pPr>
            <a:r>
              <a:rPr lang="en-US">
                <a:cs typeface="Calibri"/>
              </a:rPr>
              <a:t>Use proactive language (Growth Mindset)</a:t>
            </a:r>
          </a:p>
          <a:p>
            <a:pPr marL="1371600" lvl="2" indent="-457200">
              <a:buAutoNum type="arabicPeriod"/>
            </a:pPr>
            <a:r>
              <a:rPr lang="en-US">
                <a:cs typeface="Calibri"/>
              </a:rPr>
              <a:t>Focus on your Circle of Control</a:t>
            </a:r>
          </a:p>
          <a:p>
            <a:pPr marL="1371600" lvl="2" indent="-457200">
              <a:buAutoNum type="arabicPeriod"/>
            </a:pPr>
            <a:r>
              <a:rPr lang="en-US">
                <a:cs typeface="Calibri"/>
              </a:rPr>
              <a:t>Model Positive Behavior and pass on effective habits to build others</a:t>
            </a:r>
          </a:p>
          <a:p>
            <a:r>
              <a:rPr lang="en-US" sz="2400">
                <a:cs typeface="Calibri"/>
              </a:rPr>
              <a:t>These components are all relevant to the relationship between adults and children.</a:t>
            </a:r>
          </a:p>
          <a:p>
            <a:endParaRPr lang="en-US">
              <a:cs typeface="Calibri"/>
            </a:endParaRPr>
          </a:p>
        </p:txBody>
      </p:sp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D3EA1581-7159-4E26-AB3C-847C980A81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06" r="433" b="11304"/>
          <a:stretch/>
        </p:blipFill>
        <p:spPr>
          <a:xfrm>
            <a:off x="343549" y="96327"/>
            <a:ext cx="972464" cy="1188338"/>
          </a:xfrm>
          <a:prstGeom prst="rect">
            <a:avLst/>
          </a:prstGeom>
        </p:spPr>
      </p:pic>
      <p:pic>
        <p:nvPicPr>
          <p:cNvPr id="6" name="Picture 6" descr="A picture containing device&#10;&#10;Description automatically generated">
            <a:extLst>
              <a:ext uri="{FF2B5EF4-FFF2-40B4-BE49-F238E27FC236}">
                <a16:creationId xmlns:a16="http://schemas.microsoft.com/office/drawing/2014/main" id="{26B8A966-9D61-459E-B0D7-3A69F1674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2238" y="202896"/>
            <a:ext cx="4622103" cy="2391686"/>
          </a:xfrm>
          <a:prstGeom prst="rect">
            <a:avLst/>
          </a:prstGeom>
        </p:spPr>
      </p:pic>
      <p:pic>
        <p:nvPicPr>
          <p:cNvPr id="7" name="Picture 7" descr="Diagram, venn diagram&#10;&#10;Description automatically generated">
            <a:extLst>
              <a:ext uri="{FF2B5EF4-FFF2-40B4-BE49-F238E27FC236}">
                <a16:creationId xmlns:a16="http://schemas.microsoft.com/office/drawing/2014/main" id="{980C13D6-A99C-4A87-BE7F-1CDA801AD3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7848" y="2756982"/>
            <a:ext cx="3964487" cy="387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7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856" y="293688"/>
            <a:ext cx="9174435" cy="723074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Why is Being Proactive Important?</a:t>
            </a:r>
            <a:endParaRPr lang="en-US" b="1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2"/>
            <a:endParaRPr lang="en-US">
              <a:cs typeface="Calibri"/>
            </a:endParaRPr>
          </a:p>
          <a:p>
            <a:pPr lvl="1"/>
            <a:endParaRPr lang="en-US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B30BC6-B199-4C3F-B45F-B1FC75CD2D03}"/>
              </a:ext>
            </a:extLst>
          </p:cNvPr>
          <p:cNvSpPr txBox="1"/>
          <p:nvPr/>
        </p:nvSpPr>
        <p:spPr>
          <a:xfrm>
            <a:off x="507929" y="1509572"/>
            <a:ext cx="7132790" cy="51398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400"/>
              </a:spcBef>
            </a:pPr>
            <a:r>
              <a:rPr lang="en-US" sz="3600" b="1" u="sng" dirty="0">
                <a:solidFill>
                  <a:schemeClr val="bg1"/>
                </a:solidFill>
                <a:cs typeface="Calibri"/>
              </a:rPr>
              <a:t>People who are Proactive: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pPr marL="514350" indent="-514350">
              <a:buAutoNum type="arabicPeriod"/>
            </a:pPr>
            <a:endParaRPr lang="en-US" sz="2400">
              <a:cs typeface="Calibri"/>
            </a:endParaRPr>
          </a:p>
          <a:p>
            <a:pPr marL="514350" indent="-514350">
              <a:buAutoNum type="arabicPeriod"/>
            </a:pPr>
            <a:r>
              <a:rPr lang="en-US" sz="2400" dirty="0">
                <a:cs typeface="Calibri"/>
              </a:rPr>
              <a:t>Have Better Self –Regulation Skills</a:t>
            </a:r>
          </a:p>
          <a:p>
            <a:pPr marL="514350" indent="-514350">
              <a:buAutoNum type="arabicPeriod"/>
            </a:pPr>
            <a:r>
              <a:rPr lang="en-US" sz="2400" dirty="0">
                <a:cs typeface="Calibri"/>
              </a:rPr>
              <a:t>Spend their time and focus on the things they CAN control and change.</a:t>
            </a:r>
          </a:p>
          <a:p>
            <a:pPr marL="514350" indent="-514350">
              <a:buAutoNum type="arabicPeriod"/>
            </a:pPr>
            <a:r>
              <a:rPr lang="en-US" sz="2400" dirty="0">
                <a:cs typeface="Calibri"/>
              </a:rPr>
              <a:t>Have a Growth Mindset</a:t>
            </a:r>
          </a:p>
          <a:p>
            <a:pPr marL="514350" indent="-514350">
              <a:buAutoNum type="arabicPeriod"/>
            </a:pPr>
            <a:r>
              <a:rPr lang="en-US" sz="2400" dirty="0">
                <a:cs typeface="Calibri"/>
              </a:rPr>
              <a:t>Have a Positive Outlook – Choose to Be Sunny</a:t>
            </a:r>
          </a:p>
          <a:p>
            <a:r>
              <a:rPr lang="en-US" sz="3200" b="1" u="sng" dirty="0">
                <a:solidFill>
                  <a:schemeClr val="bg1"/>
                </a:solidFill>
                <a:cs typeface="Calibri"/>
              </a:rPr>
              <a:t>Therefore, They Are: 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pPr marL="457200" indent="-457200">
              <a:buAutoNum type="arabicPeriod"/>
            </a:pPr>
            <a:r>
              <a:rPr lang="en-US" sz="2400" dirty="0">
                <a:cs typeface="Calibri"/>
              </a:rPr>
              <a:t>Better able to navigate stressful situations</a:t>
            </a:r>
          </a:p>
          <a:p>
            <a:pPr marL="457200" indent="-457200">
              <a:buAutoNum type="arabicPeriod"/>
            </a:pPr>
            <a:r>
              <a:rPr lang="en-US" sz="2400" dirty="0">
                <a:cs typeface="Calibri"/>
              </a:rPr>
              <a:t>More productive</a:t>
            </a:r>
          </a:p>
          <a:p>
            <a:pPr marL="457200" indent="-457200">
              <a:buFontTx/>
              <a:buAutoNum type="arabicPeriod"/>
            </a:pPr>
            <a:r>
              <a:rPr lang="en-US" sz="2400" dirty="0">
                <a:cs typeface="Calibri"/>
              </a:rPr>
              <a:t>Achieve More Academic and Career Success</a:t>
            </a:r>
          </a:p>
          <a:p>
            <a:pPr marL="457200" indent="-457200">
              <a:buFontTx/>
              <a:buAutoNum type="arabicPeriod"/>
            </a:pPr>
            <a:r>
              <a:rPr lang="en-US" sz="2400" dirty="0">
                <a:cs typeface="Calibri"/>
              </a:rPr>
              <a:t>Happier and tend to feel more fulfilled in Life</a:t>
            </a:r>
          </a:p>
          <a:p>
            <a:pPr marL="285750" indent="-285750">
              <a:buFont typeface="Arial"/>
              <a:buChar char="•"/>
            </a:pPr>
            <a:endParaRPr lang="en-US" sz="2000">
              <a:cs typeface="Calibri"/>
            </a:endParaRPr>
          </a:p>
        </p:txBody>
      </p:sp>
      <p:pic>
        <p:nvPicPr>
          <p:cNvPr id="6" name="Picture 6" descr="Text&#10;&#10;Description automatically generated">
            <a:extLst>
              <a:ext uri="{FF2B5EF4-FFF2-40B4-BE49-F238E27FC236}">
                <a16:creationId xmlns:a16="http://schemas.microsoft.com/office/drawing/2014/main" id="{97F8AEF5-2173-4367-B591-95F1DC5660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" t="9275" r="433" b="11884"/>
          <a:stretch/>
        </p:blipFill>
        <p:spPr>
          <a:xfrm>
            <a:off x="10052562" y="182117"/>
            <a:ext cx="1927551" cy="2297830"/>
          </a:xfrm>
          <a:prstGeom prst="rect">
            <a:avLst/>
          </a:prstGeom>
        </p:spPr>
      </p:pic>
      <p:pic>
        <p:nvPicPr>
          <p:cNvPr id="4" name="Picture 6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CBB249D3-0C0D-4E95-8AB1-A2A69BE84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6682" y="2814474"/>
            <a:ext cx="3599536" cy="268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253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81" y="4513"/>
            <a:ext cx="9367871" cy="763686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chemeClr val="bg1"/>
                </a:solidFill>
                <a:cs typeface="Calibri Light"/>
              </a:rPr>
              <a:t>How Can I Promote Habit 1 at Home?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981" y="1001485"/>
            <a:ext cx="9027972" cy="550309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b="1" u="sng">
                <a:solidFill>
                  <a:schemeClr val="bg1"/>
                </a:solidFill>
                <a:cs typeface="Calibri"/>
              </a:rPr>
              <a:t>Lead by Example:</a:t>
            </a:r>
          </a:p>
          <a:p>
            <a:pPr>
              <a:spcBef>
                <a:spcPts val="500"/>
              </a:spcBef>
            </a:pPr>
            <a:r>
              <a:rPr lang="en-US" sz="2000">
                <a:cs typeface="Calibri"/>
              </a:rPr>
              <a:t>Be Proactive about your own responsibilities</a:t>
            </a:r>
          </a:p>
          <a:p>
            <a:pPr>
              <a:spcBef>
                <a:spcPts val="500"/>
              </a:spcBef>
            </a:pPr>
            <a:r>
              <a:rPr lang="en-US" sz="2000">
                <a:cs typeface="Calibri"/>
              </a:rPr>
              <a:t>Use Proactive Language  </a:t>
            </a:r>
          </a:p>
          <a:p>
            <a:pPr>
              <a:spcBef>
                <a:spcPts val="500"/>
              </a:spcBef>
            </a:pPr>
            <a:r>
              <a:rPr lang="en-US" sz="2000">
                <a:cs typeface="Calibri"/>
              </a:rPr>
              <a:t>Model Growth Mindset Behavior and Language</a:t>
            </a:r>
          </a:p>
          <a:p>
            <a:pPr>
              <a:spcBef>
                <a:spcPts val="500"/>
              </a:spcBef>
            </a:pPr>
            <a:r>
              <a:rPr lang="en-US" sz="2000">
                <a:cs typeface="Calibri"/>
              </a:rPr>
              <a:t>Model Being Positive (even when it's not easy)</a:t>
            </a:r>
          </a:p>
          <a:p>
            <a:pPr>
              <a:spcBef>
                <a:spcPts val="500"/>
              </a:spcBef>
            </a:pPr>
            <a:r>
              <a:rPr lang="en-US" sz="2000">
                <a:cs typeface="Calibri"/>
              </a:rPr>
              <a:t>Focus on your circle of control – You can't always control the way your child reacts to something, but you can control how you respond to your child's behavior. 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b="1" u="sng">
                <a:solidFill>
                  <a:schemeClr val="bg1"/>
                </a:solidFill>
                <a:cs typeface="Calibri"/>
              </a:rPr>
              <a:t>Help Your Child:</a:t>
            </a:r>
          </a:p>
          <a:p>
            <a:pPr>
              <a:spcBef>
                <a:spcPts val="500"/>
              </a:spcBef>
            </a:pPr>
            <a:r>
              <a:rPr lang="en-US" sz="2000">
                <a:cs typeface="Calibri"/>
              </a:rPr>
              <a:t>Make a Responsibility list or chart with your</a:t>
            </a:r>
            <a:r>
              <a:rPr lang="en-US" sz="2000">
                <a:ea typeface="+mn-lt"/>
                <a:cs typeface="+mn-lt"/>
              </a:rPr>
              <a:t> child(ex: making bed, getting ready, putting toys away, setting the table, completing assignments, walking the dog, charging device, etc.)</a:t>
            </a:r>
          </a:p>
          <a:p>
            <a:pPr>
              <a:spcBef>
                <a:spcPts val="500"/>
              </a:spcBef>
            </a:pPr>
            <a:r>
              <a:rPr lang="en-US" sz="2000">
                <a:ea typeface="+mn-lt"/>
                <a:cs typeface="+mn-lt"/>
              </a:rPr>
              <a:t>Check each item off after it has been completed. </a:t>
            </a:r>
            <a:endParaRPr lang="en-US" sz="2000">
              <a:cs typeface="Calibri"/>
            </a:endParaRPr>
          </a:p>
          <a:p>
            <a:pPr>
              <a:spcBef>
                <a:spcPts val="500"/>
              </a:spcBef>
            </a:pPr>
            <a:r>
              <a:rPr lang="en-US" sz="2000">
                <a:cs typeface="Calibri"/>
              </a:rPr>
              <a:t>Remind your child to ask themselves, "is this in my circle of control?" </a:t>
            </a:r>
          </a:p>
          <a:p>
            <a:pPr>
              <a:spcBef>
                <a:spcPts val="500"/>
              </a:spcBef>
            </a:pPr>
            <a:r>
              <a:rPr lang="en-US" sz="2000">
                <a:cs typeface="Calibri"/>
              </a:rPr>
              <a:t>Encourage your child to have a Growth Mindset &amp; use positive, proactive language.  </a:t>
            </a:r>
          </a:p>
          <a:p>
            <a:pPr>
              <a:spcBef>
                <a:spcPts val="500"/>
              </a:spcBef>
            </a:pPr>
            <a:r>
              <a:rPr lang="en-US" sz="2000">
                <a:cs typeface="Calibri"/>
              </a:rPr>
              <a:t>Praise your child every time you "catch" them being proactive, taking initiative, &amp; taking responsibility!</a:t>
            </a:r>
          </a:p>
          <a:p>
            <a:endParaRPr lang="en-US" sz="2000">
              <a:cs typeface="Calibri"/>
            </a:endParaRPr>
          </a:p>
          <a:p>
            <a:endParaRPr lang="en-US" sz="2000">
              <a:cs typeface="Calibri"/>
            </a:endParaRPr>
          </a:p>
          <a:p>
            <a:pPr marL="0" indent="0">
              <a:buNone/>
            </a:pPr>
            <a:endParaRPr lang="en-US" sz="2000">
              <a:cs typeface="Calibri"/>
            </a:endParaRPr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5CBCDDA7-2403-443B-A802-B4D708810C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45" r="51148"/>
          <a:stretch/>
        </p:blipFill>
        <p:spPr>
          <a:xfrm>
            <a:off x="9292012" y="4477836"/>
            <a:ext cx="2665695" cy="2176947"/>
          </a:xfrm>
          <a:prstGeom prst="rect">
            <a:avLst/>
          </a:prstGeom>
        </p:spPr>
      </p:pic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D32CF4DB-9F19-4C1A-8A6B-BEC802885C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0" t="10171" r="-2567" b="13541"/>
          <a:stretch/>
        </p:blipFill>
        <p:spPr>
          <a:xfrm>
            <a:off x="10193841" y="92655"/>
            <a:ext cx="1862315" cy="2121382"/>
          </a:xfrm>
          <a:prstGeom prst="rect">
            <a:avLst/>
          </a:prstGeom>
        </p:spPr>
      </p:pic>
      <p:pic>
        <p:nvPicPr>
          <p:cNvPr id="6" name="Picture 4" descr="Table&#10;&#10;Description automatically generated">
            <a:extLst>
              <a:ext uri="{FF2B5EF4-FFF2-40B4-BE49-F238E27FC236}">
                <a16:creationId xmlns:a16="http://schemas.microsoft.com/office/drawing/2014/main" id="{567AD777-37ED-404A-AD03-A146D36134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69" r="2784"/>
          <a:stretch/>
        </p:blipFill>
        <p:spPr>
          <a:xfrm>
            <a:off x="9334841" y="2337974"/>
            <a:ext cx="2671769" cy="1999496"/>
          </a:xfrm>
          <a:prstGeom prst="rect">
            <a:avLst/>
          </a:prstGeom>
        </p:spPr>
      </p:pic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1080C12E-09BE-4D2F-AD4A-7FDD4D27AFBB}"/>
              </a:ext>
            </a:extLst>
          </p:cNvPr>
          <p:cNvSpPr/>
          <p:nvPr/>
        </p:nvSpPr>
        <p:spPr>
          <a:xfrm>
            <a:off x="10805785" y="4474923"/>
            <a:ext cx="1388301" cy="1096027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8" descr="A picture containing umbrella, accessory, drawing&#10;&#10;Description automatically generated">
            <a:extLst>
              <a:ext uri="{FF2B5EF4-FFF2-40B4-BE49-F238E27FC236}">
                <a16:creationId xmlns:a16="http://schemas.microsoft.com/office/drawing/2014/main" id="{9CA857EA-FD90-429C-9520-2D06B59B3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8494" y="2559462"/>
            <a:ext cx="981076" cy="86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8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63BBB9"/>
            </a:gs>
            <a:gs pos="100000">
              <a:schemeClr val="bg1"/>
            </a:gs>
            <a:gs pos="0">
              <a:srgbClr val="63BBB9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950" y="156878"/>
            <a:ext cx="5550694" cy="789782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What is Habit 2?</a:t>
            </a:r>
            <a:endParaRPr lang="en-US" b="1">
              <a:solidFill>
                <a:schemeClr val="bg1"/>
              </a:solidFill>
              <a:cs typeface="Calibri Light"/>
            </a:endParaRPr>
          </a:p>
        </p:txBody>
      </p:sp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EA740615-76CC-4EE4-B6FC-3C6320541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1052" y="375640"/>
            <a:ext cx="2407705" cy="1628662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B5841F-09D2-4B1D-B2C2-967B955C1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036" y="1251515"/>
            <a:ext cx="7926888" cy="532210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b="1">
                <a:solidFill>
                  <a:schemeClr val="bg1"/>
                </a:solidFill>
                <a:cs typeface="Calibri"/>
              </a:rPr>
              <a:t>This is the Habit of Beginning with the End in Mind:</a:t>
            </a:r>
          </a:p>
          <a:p>
            <a:r>
              <a:rPr lang="en-US" sz="2400">
                <a:ea typeface="+mn-lt"/>
                <a:cs typeface="+mn-lt"/>
              </a:rPr>
              <a:t>Begin with the End in Mind means to begin each day, task, or project with a clear vision of your desired direction &amp; destination </a:t>
            </a:r>
          </a:p>
          <a:p>
            <a:r>
              <a:rPr lang="en-US" sz="2400">
                <a:ea typeface="+mn-lt"/>
                <a:cs typeface="+mn-lt"/>
              </a:rPr>
              <a:t>Then continue by setting goals and flexing your </a:t>
            </a:r>
            <a:r>
              <a:rPr lang="en-US" sz="2400" b="1" u="sng">
                <a:ea typeface="+mn-lt"/>
                <a:cs typeface="+mn-lt"/>
              </a:rPr>
              <a:t>proactive muscles</a:t>
            </a:r>
            <a:r>
              <a:rPr lang="en-US" sz="2400">
                <a:ea typeface="+mn-lt"/>
                <a:cs typeface="+mn-lt"/>
              </a:rPr>
              <a:t> to make things happen. </a:t>
            </a:r>
            <a:endParaRPr lang="en-US" sz="2400">
              <a:cs typeface="Calibri" panose="020F0502020204030204"/>
            </a:endParaRPr>
          </a:p>
          <a:p>
            <a:pPr marL="514350" indent="-514350">
              <a:buAutoNum type="arabicPeriod"/>
            </a:pPr>
            <a:r>
              <a:rPr lang="en-US" b="1">
                <a:solidFill>
                  <a:schemeClr val="bg1"/>
                </a:solidFill>
                <a:ea typeface="+mn-lt"/>
                <a:cs typeface="+mn-lt"/>
              </a:rPr>
              <a:t>Creating a Vision for Our Lives:</a:t>
            </a:r>
          </a:p>
          <a:p>
            <a:pPr marL="971550" lvl="1" indent="-514350"/>
            <a:r>
              <a:rPr lang="en-US">
                <a:ea typeface="+mn-lt"/>
                <a:cs typeface="+mn-lt"/>
              </a:rPr>
              <a:t>Know What Matters Most -  </a:t>
            </a:r>
            <a:r>
              <a:rPr lang="en-US">
                <a:ea typeface="+mn-lt"/>
                <a:cs typeface="+mn-lt"/>
                <a:hlinkClick r:id="rId4"/>
              </a:rPr>
              <a:t>Think About Your 80th Birthday</a:t>
            </a:r>
            <a:r>
              <a:rPr lang="en-US">
                <a:ea typeface="+mn-lt"/>
                <a:cs typeface="+mn-lt"/>
              </a:rPr>
              <a:t> </a:t>
            </a:r>
          </a:p>
          <a:p>
            <a:pPr marL="971550" lvl="1" indent="-514350"/>
            <a:r>
              <a:rPr lang="en-US">
                <a:ea typeface="+mn-lt"/>
                <a:cs typeface="+mn-lt"/>
              </a:rPr>
              <a:t>Personal Mission Statement Based on What You Value Most. </a:t>
            </a:r>
            <a:endParaRPr lang="en-US">
              <a:cs typeface="Calibri"/>
            </a:endParaRPr>
          </a:p>
          <a:p>
            <a:pPr marL="514350" indent="-514350">
              <a:buAutoNum type="arabicPeriod"/>
            </a:pPr>
            <a:r>
              <a:rPr lang="en-US" b="1">
                <a:solidFill>
                  <a:schemeClr val="bg1"/>
                </a:solidFill>
                <a:cs typeface="Calibri"/>
              </a:rPr>
              <a:t>Setting Goals:</a:t>
            </a:r>
          </a:p>
          <a:p>
            <a:pPr marL="1314450" lvl="1" indent="-342900"/>
            <a:r>
              <a:rPr lang="en-US">
                <a:cs typeface="Calibri"/>
              </a:rPr>
              <a:t>Goals Give Direction &amp; Ignite Motivation</a:t>
            </a:r>
          </a:p>
          <a:p>
            <a:pPr marL="1314450" lvl="1" indent="-342900"/>
            <a:r>
              <a:rPr lang="en-US">
                <a:cs typeface="Calibri"/>
              </a:rPr>
              <a:t>Goals are Specific &amp; Attainable</a:t>
            </a:r>
          </a:p>
          <a:p>
            <a:pPr marL="1314450" lvl="1" indent="-342900"/>
            <a:r>
              <a:rPr lang="en-US">
                <a:cs typeface="Calibri"/>
              </a:rPr>
              <a:t>Goals can be long term or short term</a:t>
            </a:r>
          </a:p>
          <a:p>
            <a:pPr marL="1314450" lvl="1" indent="-342900"/>
            <a:r>
              <a:rPr lang="en-US">
                <a:cs typeface="Calibri"/>
              </a:rPr>
              <a:t>Goals are connected to your vision or personal mission in life</a:t>
            </a:r>
          </a:p>
          <a:p>
            <a:endParaRPr lang="en-US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A66D1A-820A-4AF4-8A2D-9B86DBBEA5EE}"/>
              </a:ext>
            </a:extLst>
          </p:cNvPr>
          <p:cNvSpPr txBox="1"/>
          <p:nvPr/>
        </p:nvSpPr>
        <p:spPr>
          <a:xfrm>
            <a:off x="8595061" y="2425008"/>
            <a:ext cx="3421856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i="1">
                <a:solidFill>
                  <a:schemeClr val="bg2">
                    <a:lumMod val="50000"/>
                  </a:schemeClr>
                </a:solidFill>
                <a:latin typeface="gotham"/>
              </a:rPr>
              <a:t>“Your most important work is always ahead of you, never behind you.”</a:t>
            </a:r>
            <a:r>
              <a:rPr lang="en-US" sz="2000" b="1" i="1"/>
              <a:t/>
            </a:r>
            <a:br>
              <a:rPr lang="en-US" sz="2000" b="1" i="1"/>
            </a:br>
            <a:r>
              <a:rPr lang="en-US" sz="2000" b="1" i="1"/>
              <a:t/>
            </a:r>
            <a:br>
              <a:rPr lang="en-US" sz="2000" b="1" i="1"/>
            </a:br>
            <a:r>
              <a:rPr lang="en-US" sz="2000" b="1" i="1" cap="all">
                <a:solidFill>
                  <a:schemeClr val="bg2">
                    <a:lumMod val="50000"/>
                  </a:schemeClr>
                </a:solidFill>
                <a:latin typeface="gotham"/>
              </a:rPr>
              <a:t>~DR. STEPHEN R. COVEY</a:t>
            </a:r>
            <a:endParaRPr lang="en-US" sz="2000" i="1">
              <a:solidFill>
                <a:schemeClr val="bg2">
                  <a:lumMod val="50000"/>
                </a:schemeClr>
              </a:solidFill>
              <a:cs typeface="Calibri"/>
            </a:endParaRPr>
          </a:p>
        </p:txBody>
      </p:sp>
      <p:pic>
        <p:nvPicPr>
          <p:cNvPr id="3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C0DA3117-9288-480F-A57E-F8D9686DCD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238" t="8416" r="13907" b="6436"/>
          <a:stretch/>
        </p:blipFill>
        <p:spPr>
          <a:xfrm>
            <a:off x="8889304" y="4236928"/>
            <a:ext cx="2848174" cy="224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17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63BBB9"/>
            </a:gs>
            <a:gs pos="100000">
              <a:schemeClr val="bg1"/>
            </a:gs>
            <a:gs pos="0">
              <a:srgbClr val="63BBB9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887" y="293688"/>
            <a:ext cx="6860382" cy="992188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Why is Habit 2 Important?</a:t>
            </a:r>
            <a:endParaRPr lang="en-US" b="1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882" y="1403197"/>
            <a:ext cx="6396038" cy="512771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b="1" u="sng">
                <a:solidFill>
                  <a:schemeClr val="bg1"/>
                </a:solidFill>
                <a:cs typeface="Calibri"/>
              </a:rPr>
              <a:t>People Who Practice Habit 2:</a:t>
            </a:r>
            <a:endParaRPr lang="en-US" u="sng">
              <a:solidFill>
                <a:schemeClr val="bg1"/>
              </a:solidFill>
              <a:cs typeface="Calibri"/>
            </a:endParaRPr>
          </a:p>
          <a:p>
            <a:r>
              <a:rPr lang="en-US">
                <a:cs typeface="Calibri"/>
              </a:rPr>
              <a:t>Know What Matters Most in Their Lives</a:t>
            </a:r>
          </a:p>
          <a:p>
            <a:r>
              <a:rPr lang="en-US">
                <a:cs typeface="Calibri"/>
              </a:rPr>
              <a:t>Have a Clear Vision of Their Future &amp; the Person They Want to Be</a:t>
            </a:r>
          </a:p>
          <a:p>
            <a:r>
              <a:rPr lang="en-US">
                <a:cs typeface="Calibri"/>
              </a:rPr>
              <a:t>Are Goal Oriented </a:t>
            </a:r>
          </a:p>
          <a:p>
            <a:r>
              <a:rPr lang="en-US">
                <a:solidFill>
                  <a:srgbClr val="000000"/>
                </a:solidFill>
                <a:cs typeface="Calibri"/>
              </a:rPr>
              <a:t>Are Motivated</a:t>
            </a:r>
          </a:p>
          <a:p>
            <a:pPr marL="0" indent="0">
              <a:buNone/>
            </a:pPr>
            <a:r>
              <a:rPr lang="en-US" b="1" u="sng">
                <a:solidFill>
                  <a:schemeClr val="bg1"/>
                </a:solidFill>
                <a:cs typeface="Calibri"/>
              </a:rPr>
              <a:t>Therefore, They Are: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pPr marL="514350" indent="-514350"/>
            <a:r>
              <a:rPr lang="en-US">
                <a:cs typeface="Calibri"/>
              </a:rPr>
              <a:t>More Productive </a:t>
            </a:r>
          </a:p>
          <a:p>
            <a:pPr marL="514350" indent="-514350"/>
            <a:r>
              <a:rPr lang="en-US">
                <a:cs typeface="Calibri"/>
              </a:rPr>
              <a:t>More Likely to Achieve Academic &amp; Career Success</a:t>
            </a:r>
          </a:p>
          <a:p>
            <a:pPr marL="514350" indent="-514350"/>
            <a:r>
              <a:rPr lang="en-US">
                <a:cs typeface="Calibri"/>
              </a:rPr>
              <a:t>More Likely to Have Positive Personal and Professional Relationships</a:t>
            </a:r>
          </a:p>
          <a:p>
            <a:pPr marL="514350" indent="-514350"/>
            <a:r>
              <a:rPr lang="en-US">
                <a:cs typeface="Calibri"/>
              </a:rPr>
              <a:t>More Likely to be happier and have higher feelings of life satisfaction</a:t>
            </a:r>
          </a:p>
          <a:p>
            <a:pPr marL="514350" indent="-514350"/>
            <a:endParaRPr lang="en-US">
              <a:cs typeface="Calibri"/>
            </a:endParaRPr>
          </a:p>
          <a:p>
            <a:pPr marL="514350" indent="-514350"/>
            <a:endParaRPr lang="en-US">
              <a:cs typeface="Calibri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D2332088-31E0-4574-BC55-B85781845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081" y="298496"/>
            <a:ext cx="3493293" cy="23280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FC8A9D-C03F-4B40-B59A-4FA39E12B5D4}"/>
              </a:ext>
            </a:extLst>
          </p:cNvPr>
          <p:cNvSpPr txBox="1"/>
          <p:nvPr/>
        </p:nvSpPr>
        <p:spPr>
          <a:xfrm>
            <a:off x="7866345" y="3137770"/>
            <a:ext cx="3985364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i="1">
                <a:solidFill>
                  <a:schemeClr val="bg2">
                    <a:lumMod val="50000"/>
                  </a:schemeClr>
                </a:solidFill>
                <a:latin typeface="gotham"/>
              </a:rPr>
              <a:t>“People are working harder than ever, but because they lack clarity and vision, they aren’t getting very far. They, in essence, are pushing a rope with all of their might.”</a:t>
            </a:r>
          </a:p>
          <a:p>
            <a:pPr algn="ctr"/>
            <a:endParaRPr lang="en-US" sz="2000" b="1" i="1">
              <a:solidFill>
                <a:schemeClr val="bg2">
                  <a:lumMod val="50000"/>
                </a:schemeClr>
              </a:solidFill>
              <a:latin typeface="gotham"/>
            </a:endParaRPr>
          </a:p>
          <a:p>
            <a:pPr algn="ctr"/>
            <a:r>
              <a:rPr lang="en-US" sz="2000" b="1" i="1" cap="all">
                <a:solidFill>
                  <a:schemeClr val="bg2">
                    <a:lumMod val="50000"/>
                  </a:schemeClr>
                </a:solidFill>
                <a:latin typeface="gotham"/>
              </a:rPr>
              <a:t>~ DR. STEPHEN R. COVEY</a:t>
            </a:r>
            <a:endParaRPr lang="en-US" sz="2000" b="1" i="1">
              <a:solidFill>
                <a:schemeClr val="bg2">
                  <a:lumMod val="5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3117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63BBB9"/>
            </a:gs>
            <a:gs pos="100000">
              <a:schemeClr val="bg1"/>
            </a:gs>
            <a:gs pos="0">
              <a:srgbClr val="63BBB9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8" y="-3968"/>
            <a:ext cx="8932068" cy="1349375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How Can I Promote Habit 2 at Home? </a:t>
            </a:r>
            <a:endParaRPr lang="en-US" b="1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512" y="1242220"/>
            <a:ext cx="8991600" cy="553005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b="1" u="sng">
                <a:solidFill>
                  <a:schemeClr val="bg1"/>
                </a:solidFill>
                <a:cs typeface="Calibri"/>
              </a:rPr>
              <a:t>Lead By Example:</a:t>
            </a:r>
          </a:p>
          <a:p>
            <a:pPr marL="971550" lvl="1">
              <a:buAutoNum type="arabicPeriod"/>
            </a:pPr>
            <a:r>
              <a:rPr lang="en-US">
                <a:ea typeface="+mn-lt"/>
                <a:cs typeface="+mn-lt"/>
              </a:rPr>
              <a:t> Write your own personal mission statement &amp; make it visible</a:t>
            </a:r>
          </a:p>
          <a:p>
            <a:pPr marL="971550" lvl="1">
              <a:buAutoNum type="arabicPeriod"/>
            </a:pPr>
            <a:r>
              <a:rPr lang="en-US">
                <a:ea typeface="+mn-lt"/>
                <a:cs typeface="+mn-lt"/>
              </a:rPr>
              <a:t> Write a Family Mission Statement together &amp; make it visible</a:t>
            </a:r>
          </a:p>
          <a:p>
            <a:pPr marL="971550" lvl="1">
              <a:buAutoNum type="arabicPeriod"/>
            </a:pPr>
            <a:r>
              <a:rPr lang="en-US">
                <a:ea typeface="+mn-lt"/>
                <a:cs typeface="+mn-lt"/>
              </a:rPr>
              <a:t> Write your own goals &amp; make them visible</a:t>
            </a:r>
          </a:p>
          <a:p>
            <a:pPr marL="742950" lvl="1" indent="0">
              <a:buNone/>
            </a:pPr>
            <a:endParaRPr lang="en-US">
              <a:ea typeface="+mn-lt"/>
              <a:cs typeface="+mn-lt"/>
            </a:endParaRPr>
          </a:p>
          <a:p>
            <a:pPr marL="514350" indent="-514350">
              <a:buAutoNum type="arabicPeriod"/>
            </a:pPr>
            <a:r>
              <a:rPr lang="en-US" b="1" u="sng">
                <a:solidFill>
                  <a:schemeClr val="bg1"/>
                </a:solidFill>
                <a:ea typeface="+mn-lt"/>
                <a:cs typeface="+mn-lt"/>
              </a:rPr>
              <a:t>Help Your Child:</a:t>
            </a:r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Make time to help your child identify &amp; write goals</a:t>
            </a:r>
            <a:endParaRPr lang="en-US" b="1" u="sng">
              <a:ea typeface="+mn-lt"/>
              <a:cs typeface="+mn-lt"/>
            </a:endParaRPr>
          </a:p>
          <a:p>
            <a:pPr marL="1543050" lvl="2" indent="-457200">
              <a:buAutoNum type="arabicPeriod"/>
            </a:pPr>
            <a:r>
              <a:rPr lang="en-US">
                <a:ea typeface="+mn-lt"/>
                <a:cs typeface="+mn-lt"/>
              </a:rPr>
              <a:t>Make goals that are specific and attainable (examples: Read 20 minutes each day, make my bed daily, do 20 minutes of I-Ready each day, etc.)</a:t>
            </a:r>
          </a:p>
          <a:p>
            <a:pPr marL="1543050" lvl="2" indent="-457200">
              <a:buAutoNum type="arabicPeriod"/>
            </a:pPr>
            <a:r>
              <a:rPr lang="en-US">
                <a:ea typeface="+mn-lt"/>
                <a:cs typeface="+mn-lt"/>
              </a:rPr>
              <a:t>Discuss why the goals are important to your child</a:t>
            </a:r>
          </a:p>
          <a:p>
            <a:pPr marL="1543050" lvl="2" indent="-457200">
              <a:buAutoNum type="arabicPeriod"/>
            </a:pPr>
            <a:r>
              <a:rPr lang="en-US">
                <a:ea typeface="+mn-lt"/>
                <a:cs typeface="+mn-lt"/>
              </a:rPr>
              <a:t>Make a plan to achieve the goals</a:t>
            </a:r>
          </a:p>
          <a:p>
            <a:pPr marL="1543050" lvl="2" indent="-457200">
              <a:buAutoNum type="arabicPeriod"/>
            </a:pPr>
            <a:r>
              <a:rPr lang="en-US">
                <a:ea typeface="+mn-lt"/>
                <a:cs typeface="+mn-lt"/>
              </a:rPr>
              <a:t>No more than 2-3 goals at a time</a:t>
            </a:r>
          </a:p>
          <a:p>
            <a:pPr marL="1543050" lvl="2" indent="-457200">
              <a:buAutoNum type="arabicPeriod"/>
            </a:pPr>
            <a:r>
              <a:rPr lang="en-US">
                <a:ea typeface="+mn-lt"/>
                <a:cs typeface="+mn-lt"/>
              </a:rPr>
              <a:t>Post the Goals in a place where child can them often!</a:t>
            </a:r>
          </a:p>
          <a:p>
            <a:pPr marL="1543050" lvl="2" indent="-457200">
              <a:buAutoNum type="arabicPeriod"/>
            </a:pPr>
            <a:r>
              <a:rPr lang="en-US">
                <a:ea typeface="+mn-lt"/>
                <a:cs typeface="+mn-lt"/>
              </a:rPr>
              <a:t>When a goal is met, celebrate! Then write a new one</a:t>
            </a:r>
          </a:p>
        </p:txBody>
      </p:sp>
      <p:pic>
        <p:nvPicPr>
          <p:cNvPr id="6" name="Picture 4" descr="Text&#10;&#10;Description automatically generated">
            <a:extLst>
              <a:ext uri="{FF2B5EF4-FFF2-40B4-BE49-F238E27FC236}">
                <a16:creationId xmlns:a16="http://schemas.microsoft.com/office/drawing/2014/main" id="{4259BE2F-7BD3-474D-A1F7-19BAC09E7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1750" y="142084"/>
            <a:ext cx="2445545" cy="163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96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63BBB9"/>
            </a:gs>
            <a:gs pos="100000">
              <a:schemeClr val="bg1"/>
            </a:gs>
            <a:gs pos="0">
              <a:srgbClr val="63BBB9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8" y="-3968"/>
            <a:ext cx="8932068" cy="1004910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How Can I Promote Habit 2 at Home? </a:t>
            </a:r>
            <a:endParaRPr lang="en-US" b="1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389" y="995614"/>
            <a:ext cx="9189439" cy="8619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u="sng">
                <a:cs typeface="Calibri"/>
              </a:rPr>
              <a:t>Family Mission Statements:</a:t>
            </a:r>
            <a:r>
              <a:rPr lang="en-US" b="1">
                <a:cs typeface="Calibri"/>
              </a:rPr>
              <a:t> Specific,  Attainable,  &amp; Based on What you Value as a Family</a:t>
            </a:r>
            <a:endParaRPr lang="en-US">
              <a:ea typeface="+mn-lt"/>
              <a:cs typeface="+mn-lt"/>
            </a:endParaRPr>
          </a:p>
        </p:txBody>
      </p:sp>
      <p:pic>
        <p:nvPicPr>
          <p:cNvPr id="6" name="Picture 4" descr="Text&#10;&#10;Description automatically generated">
            <a:extLst>
              <a:ext uri="{FF2B5EF4-FFF2-40B4-BE49-F238E27FC236}">
                <a16:creationId xmlns:a16="http://schemas.microsoft.com/office/drawing/2014/main" id="{4259BE2F-7BD3-474D-A1F7-19BAC09E7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352" y="142084"/>
            <a:ext cx="1934067" cy="1313880"/>
          </a:xfrm>
          <a:prstGeom prst="rect">
            <a:avLst/>
          </a:prstGeom>
        </p:spPr>
      </p:pic>
      <p:pic>
        <p:nvPicPr>
          <p:cNvPr id="7" name="Picture 7" descr="Text, timeline&#10;&#10;Description automatically generated">
            <a:extLst>
              <a:ext uri="{FF2B5EF4-FFF2-40B4-BE49-F238E27FC236}">
                <a16:creationId xmlns:a16="http://schemas.microsoft.com/office/drawing/2014/main" id="{CA110A16-BD8C-40E6-87CC-0F234495C2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17" t="9434" r="5726" b="5429"/>
          <a:stretch/>
        </p:blipFill>
        <p:spPr>
          <a:xfrm>
            <a:off x="194153" y="2012162"/>
            <a:ext cx="7553796" cy="4662709"/>
          </a:xfrm>
          <a:prstGeom prst="rect">
            <a:avLst/>
          </a:prstGeom>
        </p:spPr>
      </p:pic>
      <p:pic>
        <p:nvPicPr>
          <p:cNvPr id="5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2A4EE0E0-8B17-4F12-9BA0-C093A2AF06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67" t="8876" r="14662" b="11538"/>
          <a:stretch/>
        </p:blipFill>
        <p:spPr>
          <a:xfrm>
            <a:off x="6953641" y="1588913"/>
            <a:ext cx="2489588" cy="3200449"/>
          </a:xfrm>
          <a:prstGeom prst="rect">
            <a:avLst/>
          </a:prstGeom>
        </p:spPr>
      </p:pic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CF4EA8A4-E789-492E-A578-C526EA6A22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3248" y="3820339"/>
            <a:ext cx="2798165" cy="281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56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accent5"/>
            </a:gs>
            <a:gs pos="100000">
              <a:schemeClr val="bg1"/>
            </a:gs>
            <a:gs pos="0">
              <a:schemeClr val="accent5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186" y="-217"/>
            <a:ext cx="4657726" cy="1349375"/>
          </a:xfrm>
        </p:spPr>
        <p:txBody>
          <a:bodyPr>
            <a:normAutofit/>
          </a:bodyPr>
          <a:lstStyle/>
          <a:p>
            <a:r>
              <a:rPr lang="en-US" sz="4800" b="1">
                <a:solidFill>
                  <a:schemeClr val="bg1"/>
                </a:solidFill>
                <a:cs typeface="Calibri Light"/>
              </a:rPr>
              <a:t>What is Habit 3?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186" y="1327521"/>
            <a:ext cx="6069501" cy="520434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b="1">
                <a:solidFill>
                  <a:schemeClr val="bg1"/>
                </a:solidFill>
                <a:cs typeface="Calibri"/>
              </a:rPr>
              <a:t>This is the Habit of Putting First Things First:</a:t>
            </a:r>
          </a:p>
          <a:p>
            <a:pPr marL="457200" indent="-457200"/>
            <a:r>
              <a:rPr lang="en-US">
                <a:cs typeface="Calibri"/>
              </a:rPr>
              <a:t>Recognizing &amp; prioritizing time &amp; Important tasks</a:t>
            </a:r>
          </a:p>
          <a:p>
            <a:pPr marL="457200" indent="-457200"/>
            <a:r>
              <a:rPr lang="en-US">
                <a:cs typeface="Calibri"/>
              </a:rPr>
              <a:t>Identifying </a:t>
            </a:r>
            <a:r>
              <a:rPr lang="en-US">
                <a:cs typeface="Calibri"/>
                <a:hlinkClick r:id="rId3"/>
              </a:rPr>
              <a:t>Your Big Rocks and Putting Them First</a:t>
            </a:r>
            <a:endParaRPr lang="en-US">
              <a:cs typeface="Calibri"/>
            </a:endParaRPr>
          </a:p>
          <a:p>
            <a:pPr marL="457200" indent="-457200"/>
            <a:r>
              <a:rPr lang="en-US">
                <a:cs typeface="Calibri"/>
              </a:rPr>
              <a:t>Organizing a schedule that emphasizes a "</a:t>
            </a:r>
            <a:r>
              <a:rPr lang="en-US" b="1">
                <a:cs typeface="Calibri"/>
              </a:rPr>
              <a:t>Work First, Then Play</a:t>
            </a:r>
            <a:r>
              <a:rPr lang="en-US">
                <a:cs typeface="Calibri"/>
              </a:rPr>
              <a:t>" mentality</a:t>
            </a:r>
          </a:p>
          <a:p>
            <a:pPr marL="457200" indent="-457200"/>
            <a:r>
              <a:rPr lang="en-US">
                <a:cs typeface="Calibri"/>
              </a:rPr>
              <a:t>Focusing on Mission, Roles, and Goals set during Habit 2</a:t>
            </a:r>
          </a:p>
          <a:p>
            <a:pPr marL="457200" indent="-457200"/>
            <a:r>
              <a:rPr lang="en-US">
                <a:cs typeface="Calibri"/>
              </a:rPr>
              <a:t>Schedule big rocks first, then organize the rest</a:t>
            </a:r>
          </a:p>
          <a:p>
            <a:pPr marL="457200" indent="-457200"/>
            <a:r>
              <a:rPr lang="en-US">
                <a:cs typeface="Calibri"/>
              </a:rPr>
              <a:t>Quadrant 2 Living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6" name="Picture 6" descr="Text&#10;&#10;Description automatically generated">
            <a:extLst>
              <a:ext uri="{FF2B5EF4-FFF2-40B4-BE49-F238E27FC236}">
                <a16:creationId xmlns:a16="http://schemas.microsoft.com/office/drawing/2014/main" id="{6D31EB82-DCB6-4E27-9DF7-5D3DF3DC1A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64" t="11421" r="6084" b="9898"/>
          <a:stretch/>
        </p:blipFill>
        <p:spPr>
          <a:xfrm>
            <a:off x="10632670" y="98611"/>
            <a:ext cx="1355168" cy="1826564"/>
          </a:xfrm>
          <a:prstGeom prst="rect">
            <a:avLst/>
          </a:prstGeom>
        </p:spPr>
      </p:pic>
      <p:pic>
        <p:nvPicPr>
          <p:cNvPr id="4" name="Picture 4" descr="A picture containing table, food&#10;&#10;Description automatically generated">
            <a:extLst>
              <a:ext uri="{FF2B5EF4-FFF2-40B4-BE49-F238E27FC236}">
                <a16:creationId xmlns:a16="http://schemas.microsoft.com/office/drawing/2014/main" id="{EFD78CB9-CFDC-4D7F-93DA-4D83B9D950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5961" y="2171163"/>
            <a:ext cx="2795093" cy="2221312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DBC6EB40-3417-45EF-825B-377B8BC4C0BC}"/>
              </a:ext>
            </a:extLst>
          </p:cNvPr>
          <p:cNvSpPr txBox="1"/>
          <p:nvPr/>
        </p:nvSpPr>
        <p:spPr>
          <a:xfrm>
            <a:off x="8047898" y="4548254"/>
            <a:ext cx="3745281" cy="144655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b="1" i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“If the big rocks don't go in first, they aren't going to fit later!”</a:t>
            </a:r>
          </a:p>
          <a:p>
            <a:pPr algn="ctr"/>
            <a:r>
              <a:rPr lang="en-US" sz="2200" b="1" i="1" cap="all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~DR. STEPHEN R. COVEY</a:t>
            </a:r>
            <a:endParaRPr lang="en-US" sz="2200" b="1" i="1">
              <a:solidFill>
                <a:schemeClr val="bg2">
                  <a:lumMod val="5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1932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accent5"/>
            </a:gs>
            <a:gs pos="100000">
              <a:schemeClr val="bg1"/>
            </a:gs>
            <a:gs pos="0">
              <a:schemeClr val="accent5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4008" y="3340057"/>
            <a:ext cx="4355013" cy="3290909"/>
          </a:xfrm>
        </p:spPr>
        <p:txBody>
          <a:bodyPr>
            <a:normAutofit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  <a:cs typeface="Calibri Light"/>
              </a:rPr>
              <a:t>What is Habit 3?</a:t>
            </a:r>
            <a:br>
              <a:rPr lang="en-US" sz="4800" b="1">
                <a:solidFill>
                  <a:schemeClr val="bg1"/>
                </a:solidFill>
                <a:cs typeface="Calibri Light"/>
              </a:rPr>
            </a:br>
            <a:r>
              <a:rPr lang="en-US" sz="4800" b="1">
                <a:cs typeface="Calibri Light"/>
              </a:rPr>
              <a:t/>
            </a:r>
            <a:br>
              <a:rPr lang="en-US" sz="4800" b="1">
                <a:cs typeface="Calibri Light"/>
              </a:rPr>
            </a:br>
            <a:r>
              <a:rPr lang="en-US" sz="4800" b="1">
                <a:cs typeface="Calibri Light"/>
              </a:rPr>
              <a:t>It's Quadrant 2 Living!</a:t>
            </a:r>
          </a:p>
        </p:txBody>
      </p:sp>
      <p:pic>
        <p:nvPicPr>
          <p:cNvPr id="6" name="Picture 6" descr="Text&#10;&#10;Description automatically generated">
            <a:extLst>
              <a:ext uri="{FF2B5EF4-FFF2-40B4-BE49-F238E27FC236}">
                <a16:creationId xmlns:a16="http://schemas.microsoft.com/office/drawing/2014/main" id="{6D31EB82-DCB6-4E27-9DF7-5D3DF3DC1A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64" t="11421" r="6084" b="9898"/>
          <a:stretch/>
        </p:blipFill>
        <p:spPr>
          <a:xfrm>
            <a:off x="9160863" y="286501"/>
            <a:ext cx="1939715" cy="2640754"/>
          </a:xfrm>
          <a:prstGeom prst="rect">
            <a:avLst/>
          </a:prstGeom>
        </p:spPr>
      </p:pic>
      <p:pic>
        <p:nvPicPr>
          <p:cNvPr id="4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9F6E8D91-759E-404A-BE19-CEF7FDD9E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49" y="102783"/>
            <a:ext cx="6640457" cy="647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35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accent5"/>
            </a:gs>
            <a:gs pos="100000">
              <a:schemeClr val="bg1"/>
            </a:gs>
            <a:gs pos="0">
              <a:schemeClr val="accent5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036" y="198111"/>
            <a:ext cx="9095984" cy="1346439"/>
          </a:xfrm>
        </p:spPr>
        <p:txBody>
          <a:bodyPr>
            <a:noAutofit/>
          </a:bodyPr>
          <a:lstStyle/>
          <a:p>
            <a:r>
              <a:rPr lang="en-US" sz="4800" b="1">
                <a:solidFill>
                  <a:schemeClr val="bg1"/>
                </a:solidFill>
                <a:cs typeface="Calibri Light"/>
              </a:rPr>
              <a:t>Why is it Important to Put First Things First?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036" y="1930010"/>
            <a:ext cx="6678044" cy="472711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b="1">
                <a:solidFill>
                  <a:schemeClr val="bg1"/>
                </a:solidFill>
                <a:cs typeface="Calibri"/>
              </a:rPr>
              <a:t>People Who Put First Things First:</a:t>
            </a:r>
          </a:p>
          <a:p>
            <a:r>
              <a:rPr lang="en-US" sz="2400">
                <a:cs typeface="Calibri"/>
              </a:rPr>
              <a:t>Say No to Less Important Things</a:t>
            </a:r>
          </a:p>
          <a:p>
            <a:r>
              <a:rPr lang="en-US" sz="2400">
                <a:cs typeface="Calibri"/>
              </a:rPr>
              <a:t>Eliminate the Unimportant</a:t>
            </a:r>
          </a:p>
          <a:p>
            <a:r>
              <a:rPr lang="en-US" sz="2400">
                <a:cs typeface="Calibri"/>
              </a:rPr>
              <a:t>Can efficiently focus on important goals</a:t>
            </a:r>
          </a:p>
          <a:p>
            <a:r>
              <a:rPr lang="en-US" sz="2400">
                <a:cs typeface="Calibri"/>
              </a:rPr>
              <a:t>Are more organized and use their time more effectively</a:t>
            </a:r>
          </a:p>
          <a:p>
            <a:pPr marL="0" indent="0">
              <a:buNone/>
            </a:pPr>
            <a:r>
              <a:rPr lang="en-US" b="1">
                <a:solidFill>
                  <a:schemeClr val="bg1"/>
                </a:solidFill>
                <a:cs typeface="Calibri"/>
              </a:rPr>
              <a:t>Therefore, They Have:</a:t>
            </a:r>
          </a:p>
          <a:p>
            <a:r>
              <a:rPr lang="en-US" sz="2400">
                <a:cs typeface="Calibri"/>
              </a:rPr>
              <a:t>More time for Family and Friends</a:t>
            </a:r>
          </a:p>
          <a:p>
            <a:r>
              <a:rPr lang="en-US" sz="2400">
                <a:ea typeface="+mn-lt"/>
                <a:cs typeface="+mn-lt"/>
              </a:rPr>
              <a:t>More successful relationships in Life</a:t>
            </a:r>
          </a:p>
          <a:p>
            <a:r>
              <a:rPr lang="en-US" sz="2400">
                <a:cs typeface="Calibri" panose="020F0502020204030204"/>
              </a:rPr>
              <a:t>More productivity and success both at home and at work</a:t>
            </a:r>
          </a:p>
          <a:p>
            <a:pPr marL="0" indent="0">
              <a:buNone/>
            </a:pPr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</p:txBody>
      </p:sp>
      <p:pic>
        <p:nvPicPr>
          <p:cNvPr id="5" name="Picture 6" descr="Text&#10;&#10;Description automatically generated">
            <a:extLst>
              <a:ext uri="{FF2B5EF4-FFF2-40B4-BE49-F238E27FC236}">
                <a16:creationId xmlns:a16="http://schemas.microsoft.com/office/drawing/2014/main" id="{DCEB1CBE-B43F-4C4C-B94F-16BE36C1DA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64" t="11421" r="6084" b="9898"/>
          <a:stretch/>
        </p:blipFill>
        <p:spPr>
          <a:xfrm>
            <a:off x="10267330" y="109048"/>
            <a:ext cx="1678755" cy="2264973"/>
          </a:xfrm>
          <a:prstGeom prst="rect">
            <a:avLst/>
          </a:prstGeom>
        </p:spPr>
      </p:pic>
      <p:pic>
        <p:nvPicPr>
          <p:cNvPr id="6" name="Picture 6" descr="A picture containing sitting, table, photo, fruit&#10;&#10;Description automatically generated">
            <a:extLst>
              <a:ext uri="{FF2B5EF4-FFF2-40B4-BE49-F238E27FC236}">
                <a16:creationId xmlns:a16="http://schemas.microsoft.com/office/drawing/2014/main" id="{178831CA-2DB3-45EA-9AFB-32E842A03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870" y="2550303"/>
            <a:ext cx="3933824" cy="392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750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accent5"/>
            </a:gs>
            <a:gs pos="100000">
              <a:schemeClr val="bg1"/>
            </a:gs>
            <a:gs pos="0">
              <a:schemeClr val="accent5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406" y="190283"/>
            <a:ext cx="8969638" cy="949782"/>
          </a:xfrm>
        </p:spPr>
        <p:txBody>
          <a:bodyPr>
            <a:noAutofit/>
          </a:bodyPr>
          <a:lstStyle/>
          <a:p>
            <a:r>
              <a:rPr lang="en-US" sz="4900" b="1">
                <a:solidFill>
                  <a:schemeClr val="bg1"/>
                </a:solidFill>
              </a:rPr>
              <a:t/>
            </a:r>
            <a:br>
              <a:rPr lang="en-US" sz="4900" b="1">
                <a:solidFill>
                  <a:schemeClr val="bg1"/>
                </a:solidFill>
              </a:rPr>
            </a:br>
            <a:r>
              <a:rPr lang="en-US" sz="4900" b="1"/>
              <a:t/>
            </a:r>
            <a:br>
              <a:rPr lang="en-US" sz="4900" b="1"/>
            </a:br>
            <a:r>
              <a:rPr lang="en-US" sz="3200" b="1">
                <a:solidFill>
                  <a:schemeClr val="bg1"/>
                </a:solidFill>
              </a:rPr>
              <a:t>How do I Promote Putting First Things First at Home?</a:t>
            </a:r>
            <a:r>
              <a:rPr lang="en-US" sz="3200" b="1"/>
              <a:t/>
            </a:r>
            <a:br>
              <a:rPr lang="en-US" sz="3200" b="1"/>
            </a:br>
            <a:r>
              <a:rPr lang="en-US" sz="4900" b="1"/>
              <a:t/>
            </a:r>
            <a:br>
              <a:rPr lang="en-US" sz="4900" b="1"/>
            </a:br>
            <a:r>
              <a:rPr lang="en-US" sz="4900" b="1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347" y="1098520"/>
            <a:ext cx="9625822" cy="569641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>
                <a:solidFill>
                  <a:schemeClr val="bg1"/>
                </a:solidFill>
                <a:cs typeface="Calibri"/>
              </a:rPr>
              <a:t>Lead By Example:</a:t>
            </a:r>
          </a:p>
          <a:p>
            <a:pPr marL="514350" indent="-514350">
              <a:buAutoNum type="arabicPeriod"/>
            </a:pPr>
            <a:r>
              <a:rPr lang="en-US">
                <a:cs typeface="Calibri"/>
              </a:rPr>
              <a:t>Identify your own big rocks and little rocks and make it visible </a:t>
            </a:r>
          </a:p>
          <a:p>
            <a:pPr marL="514350" indent="-514350">
              <a:buAutoNum type="arabicPeriod"/>
            </a:pPr>
            <a:r>
              <a:rPr lang="en-US">
                <a:cs typeface="Calibri"/>
              </a:rPr>
              <a:t>Create a Weekly or Monthly Schedule or Calendar for yourself or the family and make it visible:</a:t>
            </a:r>
          </a:p>
          <a:p>
            <a:pPr marL="971550" lvl="1" indent="-514350">
              <a:buAutoNum type="arabicPeriod"/>
            </a:pPr>
            <a:r>
              <a:rPr lang="en-US">
                <a:cs typeface="Calibri"/>
              </a:rPr>
              <a:t>Connect to Your Mission, Roles, and Goals</a:t>
            </a:r>
          </a:p>
          <a:p>
            <a:pPr marL="971550" lvl="1" indent="-514350">
              <a:buAutoNum type="arabicPeriod"/>
            </a:pPr>
            <a:r>
              <a:rPr lang="en-US">
                <a:cs typeface="Calibri"/>
              </a:rPr>
              <a:t>Schedule the Big Rocks First</a:t>
            </a:r>
          </a:p>
          <a:p>
            <a:pPr marL="971550" lvl="1" indent="-514350">
              <a:buAutoNum type="arabicPeriod"/>
            </a:pPr>
            <a:r>
              <a:rPr lang="en-US">
                <a:cs typeface="Calibri"/>
              </a:rPr>
              <a:t>Then Organize the Rest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  <a:cs typeface="Calibri"/>
            </a:endParaRPr>
          </a:p>
          <a:p>
            <a:pPr marL="0" indent="0">
              <a:buNone/>
            </a:pPr>
            <a:r>
              <a:rPr lang="en-US" u="sng">
                <a:solidFill>
                  <a:schemeClr val="bg1"/>
                </a:solidFill>
                <a:cs typeface="Calibri"/>
              </a:rPr>
              <a:t>Help Your Child:</a:t>
            </a:r>
          </a:p>
          <a:p>
            <a:pPr marL="514350" indent="-514350">
              <a:buAutoNum type="arabicPeriod"/>
            </a:pPr>
            <a:r>
              <a:rPr lang="en-US">
                <a:cs typeface="Calibri"/>
              </a:rPr>
              <a:t>Create a positive avenue of communication.  An example may be a "Family Meeting"</a:t>
            </a:r>
          </a:p>
          <a:p>
            <a:pPr marL="514350" indent="-514350">
              <a:buAutoNum type="arabicPeriod"/>
            </a:pPr>
            <a:r>
              <a:rPr lang="en-US">
                <a:cs typeface="Calibri"/>
              </a:rPr>
              <a:t>Plan Family time – play a board game, do an art project together, enjoy the outdoors, or make a meal together</a:t>
            </a:r>
          </a:p>
          <a:p>
            <a:pPr marL="514350" indent="-514350">
              <a:buAutoNum type="arabicPeriod"/>
            </a:pPr>
            <a:r>
              <a:rPr lang="en-US">
                <a:cs typeface="Calibri"/>
              </a:rPr>
              <a:t>Help your child to plan their day, week or month. Use a "to do" list, checklist and calendar to prioritize activities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5" name="Picture 6" descr="Text&#10;&#10;Description automatically generated">
            <a:extLst>
              <a:ext uri="{FF2B5EF4-FFF2-40B4-BE49-F238E27FC236}">
                <a16:creationId xmlns:a16="http://schemas.microsoft.com/office/drawing/2014/main" id="{0BE80076-494B-4656-8CCB-A49BA8F5F0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64" t="11421" r="6084" b="9898"/>
          <a:stretch/>
        </p:blipFill>
        <p:spPr>
          <a:xfrm>
            <a:off x="9854363" y="323524"/>
            <a:ext cx="1939714" cy="261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980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D245AC-26E0-43AC-8CA1-4BD9D22B5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625" y="517004"/>
            <a:ext cx="7592861" cy="97065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solidFill>
                  <a:srgbClr val="7030A0"/>
                </a:solidFill>
                <a:cs typeface="Calibri Light"/>
              </a:rPr>
              <a:t> Tangible Take-Aways:</a:t>
            </a:r>
            <a:br>
              <a:rPr lang="en-US" b="1">
                <a:solidFill>
                  <a:srgbClr val="7030A0"/>
                </a:solidFill>
                <a:cs typeface="Calibri Light"/>
              </a:rPr>
            </a:br>
            <a:r>
              <a:rPr lang="en-US" b="1">
                <a:solidFill>
                  <a:srgbClr val="7030A0"/>
                </a:solidFill>
                <a:cs typeface="Calibri Light"/>
              </a:rPr>
              <a:t> </a:t>
            </a:r>
            <a:r>
              <a:rPr lang="en-US" b="1" i="1">
                <a:cs typeface="Calibri Light"/>
              </a:rPr>
              <a:t>Lead By Example</a:t>
            </a:r>
            <a:r>
              <a:rPr lang="en-US" b="1">
                <a:solidFill>
                  <a:srgbClr val="7030A0"/>
                </a:solidFill>
                <a:cs typeface="Calibri Light"/>
              </a:rPr>
              <a:t> &amp; </a:t>
            </a:r>
            <a:r>
              <a:rPr lang="en-US" b="1" i="1">
                <a:cs typeface="Calibri Light"/>
              </a:rPr>
              <a:t>Help Your Child </a:t>
            </a:r>
            <a:endParaRPr lang="en-US" b="1" i="1" u="sng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66E39-8887-4158-9484-54FF89F53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544" y="2600195"/>
            <a:ext cx="3636721" cy="38300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Bef>
                <a:spcPts val="500"/>
              </a:spcBef>
            </a:pPr>
            <a:r>
              <a:rPr lang="en-US" sz="2000" b="1">
                <a:solidFill>
                  <a:srgbClr val="FF0000"/>
                </a:solidFill>
                <a:ea typeface="+mn-lt"/>
                <a:cs typeface="+mn-lt"/>
              </a:rPr>
              <a:t>Use Proactive Language  &amp; Growth Mindset Language</a:t>
            </a:r>
          </a:p>
          <a:p>
            <a:pPr>
              <a:spcBef>
                <a:spcPts val="500"/>
              </a:spcBef>
            </a:pPr>
            <a:r>
              <a:rPr lang="en-US" sz="2000" b="1">
                <a:solidFill>
                  <a:schemeClr val="accent6"/>
                </a:solidFill>
                <a:ea typeface="+mn-lt"/>
                <a:cs typeface="+mn-lt"/>
              </a:rPr>
              <a:t>Choose to Be Sunny &amp; help your child the find the positives</a:t>
            </a:r>
          </a:p>
          <a:p>
            <a:pPr>
              <a:spcBef>
                <a:spcPts val="500"/>
              </a:spcBef>
            </a:pPr>
            <a:r>
              <a:rPr lang="en-US" sz="2000" b="1">
                <a:solidFill>
                  <a:schemeClr val="accent5"/>
                </a:solidFill>
                <a:ea typeface="+mn-lt"/>
                <a:cs typeface="+mn-lt"/>
              </a:rPr>
              <a:t>Focus on your circle of control &amp; Help your child focus on their Circle of Control</a:t>
            </a:r>
            <a:endParaRPr lang="en-US" sz="2000" b="1">
              <a:solidFill>
                <a:schemeClr val="accent5"/>
              </a:solidFill>
              <a:cs typeface="Calibri"/>
            </a:endParaRPr>
          </a:p>
          <a:p>
            <a:pPr>
              <a:spcBef>
                <a:spcPts val="500"/>
              </a:spcBef>
            </a:pPr>
            <a:r>
              <a:rPr lang="en-US" sz="2000" b="1">
                <a:solidFill>
                  <a:schemeClr val="accent4"/>
                </a:solidFill>
                <a:ea typeface="+mn-lt"/>
                <a:cs typeface="+mn-lt"/>
              </a:rPr>
              <a:t>Create a Responsibility Chart with your Child</a:t>
            </a:r>
          </a:p>
          <a:p>
            <a:pPr>
              <a:spcBef>
                <a:spcPts val="500"/>
              </a:spcBef>
            </a:pPr>
            <a:r>
              <a:rPr lang="en-US" sz="2000" b="1">
                <a:solidFill>
                  <a:srgbClr val="992FA1"/>
                </a:solidFill>
                <a:ea typeface="+mn-lt"/>
                <a:cs typeface="+mn-lt"/>
              </a:rPr>
              <a:t>Praise your child when you catch them being proactive!</a:t>
            </a:r>
          </a:p>
          <a:p>
            <a:pPr>
              <a:spcBef>
                <a:spcPts val="500"/>
              </a:spcBef>
            </a:pPr>
            <a:endParaRPr lang="en-US" sz="2400">
              <a:ea typeface="+mn-lt"/>
              <a:cs typeface="+mn-lt"/>
            </a:endParaRPr>
          </a:p>
          <a:p>
            <a:endParaRPr lang="en-US" sz="2400">
              <a:ea typeface="+mn-lt"/>
              <a:cs typeface="+mn-lt"/>
            </a:endParaRPr>
          </a:p>
        </p:txBody>
      </p:sp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8603112E-5265-428D-9916-9F6AF50075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06" r="433" b="11304"/>
          <a:stretch/>
        </p:blipFill>
        <p:spPr>
          <a:xfrm>
            <a:off x="772829" y="888992"/>
            <a:ext cx="1341719" cy="1646970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34CAF378-BA29-4C2A-8115-95A5336C3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9315" y="1594973"/>
            <a:ext cx="1781730" cy="1186500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5636B0D4-B4D1-478F-AEA4-8B0EC544BF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64" t="11421" r="6084" b="9898"/>
          <a:stretch/>
        </p:blipFill>
        <p:spPr>
          <a:xfrm>
            <a:off x="10014527" y="767643"/>
            <a:ext cx="1203158" cy="165367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825784F-61E8-4329-9A99-CAD122B76114}"/>
              </a:ext>
            </a:extLst>
          </p:cNvPr>
          <p:cNvSpPr txBox="1">
            <a:spLocks/>
          </p:cNvSpPr>
          <p:nvPr/>
        </p:nvSpPr>
        <p:spPr>
          <a:xfrm>
            <a:off x="4341313" y="2836103"/>
            <a:ext cx="3668036" cy="36943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000" b="1">
                <a:solidFill>
                  <a:srgbClr val="FF0000"/>
                </a:solidFill>
                <a:cs typeface="Calibri"/>
              </a:rPr>
              <a:t>Write your own personal mission statement and make it visible</a:t>
            </a:r>
            <a:endParaRPr lang="en-US" sz="2400" b="1">
              <a:solidFill>
                <a:srgbClr val="FF0000"/>
              </a:solidFill>
              <a:cs typeface="Calibri"/>
            </a:endParaRPr>
          </a:p>
          <a:p>
            <a:pPr marL="342900" indent="-342900"/>
            <a:r>
              <a:rPr lang="en-US" sz="2000" b="1">
                <a:solidFill>
                  <a:schemeClr val="accent6"/>
                </a:solidFill>
                <a:cs typeface="Calibri"/>
              </a:rPr>
              <a:t>Write a family Mission Statement and make it visible</a:t>
            </a:r>
          </a:p>
          <a:p>
            <a:pPr marL="342900" indent="-342900"/>
            <a:r>
              <a:rPr lang="en-US" sz="2000" b="1">
                <a:solidFill>
                  <a:schemeClr val="accent5"/>
                </a:solidFill>
                <a:cs typeface="Calibri"/>
              </a:rPr>
              <a:t>Write 2-3 of your own goals</a:t>
            </a:r>
          </a:p>
          <a:p>
            <a:pPr marL="285750" indent="-285750"/>
            <a:r>
              <a:rPr lang="en-US" sz="2000" b="1">
                <a:solidFill>
                  <a:schemeClr val="accent4"/>
                </a:solidFill>
                <a:cs typeface="Calibri"/>
              </a:rPr>
              <a:t>Help your child identify 2-3 goals that they can work on </a:t>
            </a:r>
          </a:p>
          <a:p>
            <a:pPr marL="285750" indent="-285750"/>
            <a:r>
              <a:rPr lang="en-US" sz="2000" b="1">
                <a:solidFill>
                  <a:srgbClr val="992FA1"/>
                </a:solidFill>
                <a:cs typeface="Calibri"/>
              </a:rPr>
              <a:t>Celebrate when goals are accomplished, then set new goals</a:t>
            </a:r>
          </a:p>
          <a:p>
            <a:endParaRPr lang="en-US" sz="2000"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9852B09-BE6F-4112-8B5B-A1FFFC513539}"/>
              </a:ext>
            </a:extLst>
          </p:cNvPr>
          <p:cNvSpPr txBox="1">
            <a:spLocks/>
          </p:cNvSpPr>
          <p:nvPr/>
        </p:nvSpPr>
        <p:spPr>
          <a:xfrm>
            <a:off x="8512481" y="2602284"/>
            <a:ext cx="3114804" cy="383000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>
                <a:solidFill>
                  <a:srgbClr val="FF0000"/>
                </a:solidFill>
                <a:cs typeface="Calibri"/>
              </a:rPr>
              <a:t>Work First, Then Play</a:t>
            </a:r>
            <a:endParaRPr lang="en-US" sz="2200">
              <a:cs typeface="Calibri"/>
            </a:endParaRPr>
          </a:p>
          <a:p>
            <a:pPr marL="342900" indent="-342900"/>
            <a:r>
              <a:rPr lang="en-US" sz="2200" b="1">
                <a:solidFill>
                  <a:schemeClr val="accent6"/>
                </a:solidFill>
                <a:cs typeface="Calibri"/>
              </a:rPr>
              <a:t>Set up daily communication (breakfast time or dinner)</a:t>
            </a:r>
          </a:p>
          <a:p>
            <a:pPr marL="342900" indent="-342900"/>
            <a:r>
              <a:rPr lang="en-US" sz="2200" b="1">
                <a:solidFill>
                  <a:schemeClr val="accent1"/>
                </a:solidFill>
                <a:cs typeface="Calibri"/>
              </a:rPr>
              <a:t>Use tools (schedules, calendars) to help your child organize and plan</a:t>
            </a:r>
          </a:p>
          <a:p>
            <a:pPr marL="342900" indent="-342900"/>
            <a:r>
              <a:rPr lang="en-US" sz="2200" b="1">
                <a:solidFill>
                  <a:srgbClr val="FFC000"/>
                </a:solidFill>
                <a:cs typeface="Calibri"/>
              </a:rPr>
              <a:t>Identify &amp; Schedule your Big Rocks first &amp; Help your child do this too!</a:t>
            </a:r>
          </a:p>
          <a:p>
            <a:pPr marL="342900" indent="-342900"/>
            <a:r>
              <a:rPr lang="en-US" sz="2200" b="1">
                <a:solidFill>
                  <a:srgbClr val="992FA1"/>
                </a:solidFill>
                <a:cs typeface="Calibri"/>
              </a:rPr>
              <a:t>Schedule time for the family to meet and connect</a:t>
            </a:r>
            <a:endParaRPr lang="en-US">
              <a:solidFill>
                <a:srgbClr val="992FA1"/>
              </a:solidFill>
              <a:cs typeface="Calibri"/>
            </a:endParaRPr>
          </a:p>
          <a:p>
            <a:pPr marL="342900" indent="-342900"/>
            <a:endParaRPr lang="en-US" sz="2200" b="1">
              <a:solidFill>
                <a:srgbClr val="FFC000"/>
              </a:solidFill>
              <a:cs typeface="Calibri"/>
            </a:endParaRPr>
          </a:p>
          <a:p>
            <a:pPr marL="0" indent="0">
              <a:buNone/>
            </a:pPr>
            <a:endParaRPr lang="en-US" sz="2400" b="1">
              <a:solidFill>
                <a:srgbClr val="5B9BD5"/>
              </a:solidFill>
              <a:cs typeface="Calibri"/>
            </a:endParaRPr>
          </a:p>
          <a:p>
            <a:pPr marL="0" indent="0">
              <a:buNone/>
            </a:pPr>
            <a:endParaRPr lang="en-US" sz="2400" b="1">
              <a:solidFill>
                <a:srgbClr val="5B9BD5"/>
              </a:solidFill>
              <a:cs typeface="Calibri"/>
            </a:endParaRPr>
          </a:p>
          <a:p>
            <a:pPr marL="0" indent="0">
              <a:buNone/>
            </a:pPr>
            <a:endParaRPr lang="en-US" sz="2400" b="1">
              <a:solidFill>
                <a:srgbClr val="5B9BD5"/>
              </a:solidFill>
              <a:cs typeface="Calibri"/>
            </a:endParaRPr>
          </a:p>
          <a:p>
            <a:pPr marL="0" indent="0">
              <a:buNone/>
            </a:pPr>
            <a:endParaRPr lang="en-US" sz="2400" b="1">
              <a:solidFill>
                <a:srgbClr val="FFC000"/>
              </a:solidFill>
              <a:cs typeface="Calibri"/>
            </a:endParaRPr>
          </a:p>
          <a:p>
            <a:pPr marL="0" indent="0">
              <a:buNone/>
            </a:pPr>
            <a:endParaRPr lang="en-US" sz="2400" b="1">
              <a:solidFill>
                <a:schemeClr val="accent6"/>
              </a:solidFill>
              <a:cs typeface="Calibri"/>
            </a:endParaRPr>
          </a:p>
          <a:p>
            <a:pPr marL="0" indent="0">
              <a:buNone/>
            </a:pPr>
            <a:endParaRPr lang="en-US" sz="2400" b="1">
              <a:solidFill>
                <a:schemeClr val="accent6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6182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0000"/>
                </a:solidFill>
              </a:rPr>
              <a:t>Wrap Up</a:t>
            </a:r>
            <a:r>
              <a:rPr lang="en-US" b="1"/>
              <a:t> </a:t>
            </a:r>
            <a:r>
              <a:rPr lang="en-US" b="1">
                <a:solidFill>
                  <a:srgbClr val="00B050"/>
                </a:solidFill>
              </a:rPr>
              <a:t>&amp;</a:t>
            </a:r>
            <a:r>
              <a:rPr lang="en-US" b="1"/>
              <a:t> </a:t>
            </a:r>
            <a:r>
              <a:rPr lang="en-US" b="1">
                <a:solidFill>
                  <a:schemeClr val="accent5"/>
                </a:solidFill>
              </a:rPr>
              <a:t>Questions</a:t>
            </a:r>
            <a:endParaRPr lang="en-US" b="1">
              <a:solidFill>
                <a:schemeClr val="accent5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65127"/>
            <a:ext cx="5933161" cy="41640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Did we meet our goals? </a:t>
            </a:r>
            <a:endParaRPr lang="en-US" sz="3200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To gain an understanding of the first three habits.</a:t>
            </a:r>
          </a:p>
          <a:p>
            <a:pPr lvl="1"/>
            <a:r>
              <a:rPr lang="en-US">
                <a:ea typeface="+mn-lt"/>
                <a:cs typeface="+mn-lt"/>
              </a:rPr>
              <a:t>To understand why the first three habits are essential to success. </a:t>
            </a:r>
          </a:p>
          <a:p>
            <a:pPr lvl="1"/>
            <a:r>
              <a:rPr lang="en-US">
                <a:ea typeface="+mn-lt"/>
                <a:cs typeface="+mn-lt"/>
              </a:rPr>
              <a:t>To walk away with ideas on how to promote the first three habits at home with your family. </a:t>
            </a:r>
          </a:p>
          <a:p>
            <a:endParaRPr lang="en-US" sz="2400">
              <a:cs typeface="Calibri"/>
            </a:endParaRPr>
          </a:p>
        </p:txBody>
      </p:sp>
      <p:pic>
        <p:nvPicPr>
          <p:cNvPr id="5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17A23BB4-D224-46FE-86CB-B8D56751D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60000">
            <a:off x="8224837" y="866775"/>
            <a:ext cx="2743200" cy="2743200"/>
          </a:xfrm>
          <a:prstGeom prst="rect">
            <a:avLst/>
          </a:prstGeom>
        </p:spPr>
      </p:pic>
      <p:pic>
        <p:nvPicPr>
          <p:cNvPr id="6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971511C-E4D1-4B71-9DAC-051B15C71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244" y="4153117"/>
            <a:ext cx="4171949" cy="152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16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Credits</a:t>
            </a:r>
            <a:endParaRPr lang="en-US" b="1" dirty="0">
              <a:solidFill>
                <a:schemeClr val="accent5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65127"/>
            <a:ext cx="5933161" cy="416403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 smtClean="0"/>
              <a:t>Information, videos, and visuals for this workshop are from: </a:t>
            </a:r>
          </a:p>
          <a:p>
            <a:r>
              <a:rPr lang="en-US" sz="3200" dirty="0" smtClean="0">
                <a:cs typeface="Calibri"/>
              </a:rPr>
              <a:t>The Leader in Me Program </a:t>
            </a:r>
            <a:r>
              <a:rPr lang="en-US" sz="3200" dirty="0">
                <a:cs typeface="Calibri"/>
              </a:rPr>
              <a:t>and Curriculum:  </a:t>
            </a:r>
            <a:r>
              <a:rPr lang="en-US" sz="3200" dirty="0">
                <a:cs typeface="Calibri"/>
                <a:hlinkClick r:id="rId3"/>
              </a:rPr>
              <a:t>https://www.leaderinme.org</a:t>
            </a:r>
            <a:r>
              <a:rPr lang="en-US" sz="3200" dirty="0" smtClean="0">
                <a:cs typeface="Calibri"/>
                <a:hlinkClick r:id="rId3"/>
              </a:rPr>
              <a:t>/</a:t>
            </a:r>
            <a:endParaRPr lang="en-US" sz="3200" dirty="0" smtClean="0">
              <a:cs typeface="Calibri"/>
            </a:endParaRPr>
          </a:p>
          <a:p>
            <a:pPr marL="0" indent="0">
              <a:buNone/>
            </a:pPr>
            <a:endParaRPr lang="en-US" sz="3200" dirty="0" smtClean="0">
              <a:cs typeface="Calibri"/>
            </a:endParaRPr>
          </a:p>
          <a:p>
            <a:r>
              <a:rPr lang="en-US" sz="3200" dirty="0" smtClean="0">
                <a:cs typeface="Calibri"/>
              </a:rPr>
              <a:t>Franklin Covey’s 7 Habits Website: </a:t>
            </a:r>
            <a:r>
              <a:rPr lang="en-US" sz="3200" dirty="0" smtClean="0">
                <a:cs typeface="Calibri"/>
                <a:hlinkClick r:id="rId4"/>
              </a:rPr>
              <a:t>https</a:t>
            </a:r>
            <a:r>
              <a:rPr lang="en-US" sz="3200" dirty="0">
                <a:cs typeface="Calibri"/>
                <a:hlinkClick r:id="rId4"/>
              </a:rPr>
              <a:t>://www.franklincovey.com/the-7-habits/habit-1</a:t>
            </a:r>
            <a:r>
              <a:rPr lang="en-US" sz="3200" dirty="0" smtClean="0">
                <a:cs typeface="Calibri"/>
                <a:hlinkClick r:id="rId4"/>
              </a:rPr>
              <a:t>/</a:t>
            </a:r>
            <a:endParaRPr lang="en-US" sz="3200" dirty="0" smtClean="0">
              <a:cs typeface="Calibri"/>
            </a:endParaRPr>
          </a:p>
          <a:p>
            <a:endParaRPr lang="en-US" sz="3200" dirty="0" smtClean="0">
              <a:cs typeface="Calibri"/>
            </a:endParaRPr>
          </a:p>
          <a:p>
            <a:endParaRPr lang="en-US" sz="3200" dirty="0">
              <a:cs typeface="Calibri"/>
            </a:endParaRPr>
          </a:p>
        </p:txBody>
      </p:sp>
      <p:pic>
        <p:nvPicPr>
          <p:cNvPr id="6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971511C-E4D1-4B71-9DAC-051B15C71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7096" y="1000962"/>
            <a:ext cx="4171949" cy="152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36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</TotalTime>
  <Words>1517</Words>
  <Application>Microsoft Office PowerPoint</Application>
  <PresentationFormat>Widescreen</PresentationFormat>
  <Paragraphs>189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gotham</vt:lpstr>
      <vt:lpstr>Office Theme</vt:lpstr>
      <vt:lpstr>PowerPoint Presentation</vt:lpstr>
      <vt:lpstr>Goals &amp; Objectives:</vt:lpstr>
      <vt:lpstr>The Interpersonal Habits</vt:lpstr>
      <vt:lpstr>What is Habit 1?</vt:lpstr>
      <vt:lpstr>Why is Being Proactive Important?</vt:lpstr>
      <vt:lpstr>How Can I Promote Habit 1 at Home?</vt:lpstr>
      <vt:lpstr>What is Habit 2?</vt:lpstr>
      <vt:lpstr>Why is Habit 2 Important?</vt:lpstr>
      <vt:lpstr>How Can I Promote Habit 2 at Home? </vt:lpstr>
      <vt:lpstr>How Can I Promote Habit 2 at Home? </vt:lpstr>
      <vt:lpstr>What is Habit 3?</vt:lpstr>
      <vt:lpstr>What is Habit 3?  It's Quadrant 2 Living!</vt:lpstr>
      <vt:lpstr>Why is it Important to Put First Things First?</vt:lpstr>
      <vt:lpstr>  How do I Promote Putting First Things First at Home?   </vt:lpstr>
      <vt:lpstr> Tangible Take-Aways:  Lead By Example &amp; Help Your Child </vt:lpstr>
      <vt:lpstr>Wrap Up &amp; Questions</vt:lpstr>
      <vt:lpstr>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 in Me Workshop  The Interpersonal Habits 1: Be Proactive 2: Begin with the End in Mind 3. Put First Things First</dc:title>
  <dc:creator>Pickett, Erin</dc:creator>
  <cp:lastModifiedBy>Lines, Lisa</cp:lastModifiedBy>
  <cp:revision>12</cp:revision>
  <dcterms:created xsi:type="dcterms:W3CDTF">2020-11-09T23:32:57Z</dcterms:created>
  <dcterms:modified xsi:type="dcterms:W3CDTF">2020-12-12T00:04:26Z</dcterms:modified>
</cp:coreProperties>
</file>