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72" r:id="rId4"/>
    <p:sldId id="259" r:id="rId5"/>
    <p:sldId id="260" r:id="rId6"/>
    <p:sldId id="261" r:id="rId7"/>
    <p:sldId id="263" r:id="rId8"/>
    <p:sldId id="266" r:id="rId9"/>
    <p:sldId id="264" r:id="rId10"/>
    <p:sldId id="268" r:id="rId11"/>
    <p:sldId id="273" r:id="rId12"/>
    <p:sldId id="267" r:id="rId13"/>
    <p:sldId id="274" r:id="rId14"/>
    <p:sldId id="271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ing Soon" panose="020B0604020202020204" charset="0"/>
      <p:regular r:id="rId21"/>
    </p:embeddedFont>
    <p:embeddedFont>
      <p:font typeface="Cherry Cream Soda" panose="020B0604020202020204" charset="0"/>
      <p:regular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Special Elite" panose="020B0604020202020204" charset="0"/>
      <p:regular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Roboto Slab" panose="020B0604020202020204" charset="0"/>
      <p:regular r:id="rId32"/>
      <p:bold r:id="rId33"/>
    </p:embeddedFont>
    <p:embeddedFont>
      <p:font typeface="Luckiest Guy" panose="020B0604020202020204" charset="0"/>
      <p:regular r:id="rId34"/>
    </p:embeddedFont>
    <p:embeddedFont>
      <p:font typeface="Pacifico" panose="020B0604020202020204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Lisa</a:t>
            </a:r>
            <a:r>
              <a:rPr lang="en" baseline="0" dirty="0" smtClean="0"/>
              <a:t> – Welcome and Thank the Parents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8c5aa31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8c5aa31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Erin I will go over goals and objectives and also give a little background on the work we have been doing as a </a:t>
            </a:r>
            <a:r>
              <a:rPr lang="en" dirty="0" smtClean="0"/>
              <a:t>staff</a:t>
            </a:r>
            <a:r>
              <a:rPr lang="en" baseline="0" dirty="0" smtClean="0"/>
              <a:t> at OV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a56d285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1a56d285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Lisa – Intro to the Video and then tie in at the end to the</a:t>
            </a:r>
            <a:r>
              <a:rPr lang="en-US" baseline="0" dirty="0" smtClean="0"/>
              <a:t> work we are doing at OV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8c5aa3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18c5aa3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Erin </a:t>
            </a:r>
            <a:r>
              <a:rPr lang="en" dirty="0"/>
              <a:t>- </a:t>
            </a:r>
            <a:r>
              <a:rPr lang="en" dirty="0" smtClean="0"/>
              <a:t>go </a:t>
            </a:r>
            <a:r>
              <a:rPr lang="en" dirty="0"/>
              <a:t>over the brain and how it works etc. and then intro video on what growth mindset is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After Video, Erin will talk about the opposite of Growth Mindset and discuss how we see fixed mindsets in the classrooms and also make it relatable to parents at home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parents at their tables will discuss whether they and their children have a fixed mindset or a growth mindset.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18c5aa3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18c5aa3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Erin </a:t>
            </a:r>
            <a:r>
              <a:rPr lang="en" dirty="0"/>
              <a:t>- will discuss Growth Mindset and the character strengths associated with growth mindset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As parents and educators, school institution, flourish—purpose—why are we here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Successful; school, life, work, relationships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Achievement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Theory--Achievement=Skills x Effort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Skills are knowledge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Effort—Deliberate Practice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World class pianists practice 10,000 hours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" baseline="30000" dirty="0"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 tier 5,000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Amateur professionals 2,000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Self-discipline;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Grit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Perseverance and passion towards a particular goal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Effort is something you can control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Mindset—belief, attitude-foundation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a4a0a160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a4a0a160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Erin will present this slide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18c5aa3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18c5aa3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Lisa</a:t>
            </a:r>
            <a:r>
              <a:rPr lang="en" baseline="0" dirty="0" smtClean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8c5aa31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8c5aa31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Lisa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18c5aa31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18c5aa31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Lisa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a56d285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a56d285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Lisa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Erin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90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a56d285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1a56d285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Lisa 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Erin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17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8c5aa31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8c5aa31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Erin </a:t>
            </a:r>
            <a:r>
              <a:rPr lang="en" dirty="0" smtClean="0"/>
              <a:t>and Lisa will </a:t>
            </a:r>
            <a:r>
              <a:rPr lang="en" dirty="0"/>
              <a:t>wrap </a:t>
            </a:r>
            <a:r>
              <a:rPr lang="en" dirty="0" smtClean="0"/>
              <a:t>up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3nT2KDAGO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setkit.org/growth-mindset-parents/learn-about-growth-mindset/what-is-growth-mindset-parent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ElVUqv0v1E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Wv1VdDeoR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TTXrV0_3Uj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source=imgres&amp;cd=&amp;cad=rja&amp;uact=8&amp;ved=0ahUKEwiaopq06Y7LAhUQ2mMKHZsnAuoQjRwIBw&amp;url=http://books.google.com/books/about/Your_Fantastic_Elastic_Brain.html?id%3DdzMOtwAACAAJ%26source%3Dkp_cover&amp;psig=AFQjCNHVquPyUMZqKiiq_JZnzLhWwT_96Q&amp;ust=1456349126339809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google.com/url?sa=i&amp;rct=j&amp;q=&amp;esrc=s&amp;source=images&amp;cd=&amp;cad=rja&amp;uact=8&amp;ved=0ahUKEwi45Iyz9I7LAhUU0GMKHWHzDMgQjRwIBw&amp;url=http://gravitybread.com/books-and-mealtime/the-girl-who-never-made-mistakes/&amp;psig=AFQjCNEiaAmhtAJ2W3Nk_ELNoxgGxUGT6A&amp;ust=1456352074608028" TargetMode="External"/><Relationship Id="rId3" Type="http://schemas.openxmlformats.org/officeDocument/2006/relationships/hyperlink" Target="https://www.mindsetkit.org/" TargetMode="External"/><Relationship Id="rId7" Type="http://schemas.openxmlformats.org/officeDocument/2006/relationships/image" Target="../media/image12.jpeg"/><Relationship Id="rId12" Type="http://schemas.openxmlformats.org/officeDocument/2006/relationships/hyperlink" Target="http://www.google.com/url?sa=i&amp;rct=j&amp;q=&amp;esrc=s&amp;source=images&amp;cd=&amp;cad=rja&amp;uact=8&amp;ved=0ahUKEwj8wteg9I7LAhVS5WMKHXvDBCwQjRwIBw&amp;url=http://www.scholastic.com/teachers/top-teaching/2015/03/mindset-moments-showcasing-student-growth&amp;psig=AFQjCNHlKswi0EkinDGZ3ZUlw1Lc1vTJOQ&amp;ust=1456352016066169" TargetMode="External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6" Type="http://schemas.openxmlformats.org/officeDocument/2006/relationships/hyperlink" Target="http://www.google.com/url?sa=i&amp;rct=j&amp;q=&amp;esrc=s&amp;source=images&amp;cd=&amp;cad=rja&amp;uact=8&amp;ved=0ahUKEwiGjtb57Y7LAhUJ32MKHcuhCRAQjRwIBw&amp;url=http://www.goodreads.com/book/show/6371748-almost&amp;psig=AFQjCNFN1gooaF9RaeGS3hmTwrZgydUXsg&amp;ust=1456350324708220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google.com/url?sa=i&amp;rct=j&amp;q=&amp;esrc=s&amp;source=images&amp;cd=&amp;cad=rja&amp;uact=8&amp;ved=0ahUKEwjrsPXh7o7LAhUEzWMKHeckCtMQjRwIBw&amp;url=http://www.amazon.com/Mindset-The-New-Psychology-Success/dp/0345472322&amp;psig=AFQjCNGUd3ebmq0-WGa8tpXbLWeanU0iCA&amp;ust=1456350444209648" TargetMode="External"/><Relationship Id="rId11" Type="http://schemas.openxmlformats.org/officeDocument/2006/relationships/image" Target="../media/image14.jpeg"/><Relationship Id="rId5" Type="http://schemas.openxmlformats.org/officeDocument/2006/relationships/hyperlink" Target="https://ideas.classdojo.com/#2zrtHt3bBmQ" TargetMode="External"/><Relationship Id="rId15" Type="http://schemas.openxmlformats.org/officeDocument/2006/relationships/image" Target="../media/image16.jpeg"/><Relationship Id="rId10" Type="http://schemas.openxmlformats.org/officeDocument/2006/relationships/hyperlink" Target="http://www.google.com/url?sa=i&amp;rct=j&amp;q=&amp;source=imgres&amp;cd=&amp;cad=rja&amp;uact=8&amp;ved=0ahUKEwiLo9X16o7LAhVM2mMKHfHyA30QjRwIBw&amp;url=http://books.google.com/books/about/Beautiful_Oops.html?id%3DNZDsOKEm4hUC%26source%3Dkp_cover&amp;psig=AFQjCNGz0tjP4FIfrgsRzwU4ACywmFq6kg&amp;ust=1456349532206206" TargetMode="External"/><Relationship Id="rId19" Type="http://schemas.openxmlformats.org/officeDocument/2006/relationships/image" Target="../media/image18.jpeg"/><Relationship Id="rId4" Type="http://schemas.openxmlformats.org/officeDocument/2006/relationships/hyperlink" Target="https://www.mindsetworks.com/Science/Default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://www.google.com/url?sa=i&amp;rct=j&amp;q=&amp;source=imgres&amp;cd=&amp;cad=rja&amp;uact=8&amp;ved=0ahUKEwi4zcyQ647LAhUS6GMKHdDpCgEQjRwIBw&amp;url=http://books.google.com/books/about/The_Most_Magnificent_Thing.html?id%3DYymAAgAAQBAJ%26source%3Dkp_cover&amp;psig=AFQjCNGnFRWuHNd-bfd3zuaXL7LFBkiQtg&amp;ust=145634958870136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11550" y="838500"/>
            <a:ext cx="6120900" cy="168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763250" y="2921650"/>
            <a:ext cx="5869200" cy="10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Pacifico"/>
                <a:ea typeface="Pacifico"/>
                <a:cs typeface="Pacifico"/>
                <a:sym typeface="Pacifico"/>
              </a:rPr>
              <a:t>Olympic View Parent </a:t>
            </a:r>
            <a:r>
              <a:rPr lang="en" dirty="0">
                <a:latin typeface="Pacifico"/>
                <a:ea typeface="Pacifico"/>
                <a:cs typeface="Pacifico"/>
                <a:sym typeface="Pacifico"/>
              </a:rPr>
              <a:t>Workshop</a:t>
            </a:r>
            <a:endParaRPr dirty="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Pacifico"/>
                <a:ea typeface="Pacifico"/>
                <a:cs typeface="Pacifico"/>
                <a:sym typeface="Pacifico"/>
              </a:rPr>
              <a:t>September 30, 2020 </a:t>
            </a:r>
            <a:endParaRPr dirty="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4675" y="173500"/>
            <a:ext cx="1562100" cy="144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atin typeface="Special Elite"/>
                <a:ea typeface="Special Elite"/>
                <a:cs typeface="Special Elite"/>
                <a:sym typeface="Special Elite"/>
              </a:rPr>
              <a:t>Workshop Goals and Objectives </a:t>
            </a:r>
            <a:endParaRPr sz="3600" b="1" dirty="0"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87900" y="127423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 smtClean="0"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ng Soon"/>
              <a:buAutoNum type="arabicPeriod"/>
            </a:pP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We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will understand </a:t>
            </a:r>
            <a:r>
              <a:rPr lang="en" u="sng" dirty="0" smtClean="0">
                <a:latin typeface="Coming Soon"/>
                <a:ea typeface="Coming Soon"/>
                <a:cs typeface="Coming Soon"/>
                <a:sym typeface="Coming Soon"/>
              </a:rPr>
              <a:t>What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Growth Mindset is 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(10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minutes).</a:t>
            </a:r>
            <a:endParaRPr dirty="0"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ng Soon"/>
              <a:buAutoNum type="arabicPeriod"/>
            </a:pP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We will understand </a:t>
            </a:r>
            <a:r>
              <a:rPr lang="en" u="sng" dirty="0" smtClean="0">
                <a:latin typeface="Coming Soon"/>
                <a:ea typeface="Coming Soon"/>
                <a:cs typeface="Coming Soon"/>
                <a:sym typeface="Coming Soon"/>
              </a:rPr>
              <a:t>Why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Growth Mindset is important (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10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minutes).</a:t>
            </a:r>
            <a:endParaRPr dirty="0"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ng Soon"/>
              <a:buAutoNum type="arabicPeriod"/>
            </a:pP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We will learn </a:t>
            </a:r>
            <a:r>
              <a:rPr lang="en" u="sng" dirty="0" smtClean="0">
                <a:latin typeface="Coming Soon"/>
                <a:ea typeface="Coming Soon"/>
                <a:cs typeface="Coming Soon"/>
                <a:sym typeface="Coming Soon"/>
              </a:rPr>
              <a:t>How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 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to promote a Growth Mindset at home </a:t>
            </a:r>
            <a:r>
              <a:rPr lang="en" dirty="0" smtClean="0">
                <a:latin typeface="Coming Soon"/>
                <a:ea typeface="Coming Soon"/>
                <a:cs typeface="Coming Soon"/>
                <a:sym typeface="Coming Soon"/>
              </a:rPr>
              <a:t>(10 minutes</a:t>
            </a:r>
            <a:r>
              <a:rPr lang="en" dirty="0">
                <a:latin typeface="Coming Soon"/>
                <a:ea typeface="Coming Soon"/>
                <a:cs typeface="Coming Soon"/>
                <a:sym typeface="Coming Soon"/>
              </a:rPr>
              <a:t>).</a:t>
            </a:r>
            <a:endParaRPr dirty="0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72" name="Google Shape;72;p14" descr="Original (2112 × 2151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8927" y="2936724"/>
            <a:ext cx="1774925" cy="180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pecial Elite"/>
                <a:ea typeface="Special Elite"/>
                <a:cs typeface="Special Elite"/>
                <a:sym typeface="Special Elite"/>
              </a:rPr>
              <a:t>Science of Character</a:t>
            </a:r>
            <a:endParaRPr dirty="0"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2" name="Google Shape;172;p29" descr="Join us for Character Day - September 18, 2015&#10;www.letitripple.org/character&#10;&#10;directed by @tiffanyshlain&#10;produced by sawyer steele&#10;animated by una lorenzen&#10;writen by tiffanyshlain, sawyer steele, ken goldberg&#10;sound design: dave nelson &amp; outpost studios&#10;&#10;Original Soundtrack written by DJ Spooky. Ending Music Courtesy of Extension Music, LLC: &quot;Fortyfive,&quot; Written by Jordan S. Smith, Performed by Bootstraps&#10;&#10;Learn more about character strengths and how you can get a customized film for your school or nonprofit at letitripple.org" title="The Science of Character (8min &quot;Cloud Film&quot;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1489825"/>
            <a:ext cx="8368200" cy="30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87432" y="64487"/>
            <a:ext cx="4097992" cy="121325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FFFF00"/>
                </a:solidFill>
                <a:latin typeface="Special Elite"/>
                <a:ea typeface="Special Elite"/>
                <a:cs typeface="Special Elite"/>
                <a:sym typeface="Special Elite"/>
              </a:rPr>
              <a:t>What is a Growth </a:t>
            </a:r>
            <a:r>
              <a:rPr lang="en" sz="3200" dirty="0" smtClean="0">
                <a:solidFill>
                  <a:srgbClr val="FFFF00"/>
                </a:solidFill>
                <a:latin typeface="Special Elite"/>
                <a:ea typeface="Special Elite"/>
                <a:cs typeface="Special Elite"/>
                <a:sym typeface="Special Elite"/>
              </a:rPr>
              <a:t/>
            </a:r>
            <a:br>
              <a:rPr lang="en" sz="3200" dirty="0" smtClean="0">
                <a:solidFill>
                  <a:srgbClr val="FFFF00"/>
                </a:solidFill>
                <a:latin typeface="Special Elite"/>
                <a:ea typeface="Special Elite"/>
                <a:cs typeface="Special Elite"/>
                <a:sym typeface="Special Elite"/>
              </a:rPr>
            </a:br>
            <a:r>
              <a:rPr lang="en" sz="3200" dirty="0" smtClean="0">
                <a:solidFill>
                  <a:srgbClr val="FFFF00"/>
                </a:solidFill>
                <a:latin typeface="Special Elite"/>
                <a:ea typeface="Special Elite"/>
                <a:cs typeface="Special Elite"/>
                <a:sym typeface="Special Elite"/>
              </a:rPr>
              <a:t>Mindset</a:t>
            </a:r>
            <a:r>
              <a:rPr lang="en" sz="3200" dirty="0">
                <a:solidFill>
                  <a:srgbClr val="FFFF00"/>
                </a:solidFill>
                <a:latin typeface="Special Elite"/>
                <a:ea typeface="Special Elite"/>
                <a:cs typeface="Special Elite"/>
                <a:sym typeface="Special Elite"/>
              </a:rPr>
              <a:t>?</a:t>
            </a:r>
            <a:endParaRPr sz="3200" dirty="0">
              <a:solidFill>
                <a:srgbClr val="FFFF00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283822" y="1277745"/>
            <a:ext cx="8652022" cy="37141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Research: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herry Cream Soda"/>
              <a:buChar char="○"/>
            </a:pP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Carol </a:t>
            </a:r>
            <a:r>
              <a:rPr lang="en" sz="16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Dweck</a:t>
            </a:r>
            <a:endParaRPr lang="en"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27000" indent="0">
              <a:buSzPts val="1600"/>
              <a:buNone/>
            </a:pPr>
            <a:r>
              <a:rPr lang="en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 Brain: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herry Cream Soda"/>
              <a:buChar char="○"/>
            </a:pP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How does it work?</a:t>
            </a:r>
            <a:endParaRPr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27000" lvl="0" indent="0" algn="l" rtl="0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" sz="1600" u="sng" dirty="0">
                <a:solidFill>
                  <a:schemeClr val="hlink"/>
                </a:solidFill>
                <a:latin typeface="Cherry Cream Soda"/>
                <a:ea typeface="Cherry Cream Soda"/>
                <a:cs typeface="Cherry Cream Soda"/>
                <a:sym typeface="Cherry Cream Soda"/>
                <a:hlinkClick r:id="rId3"/>
              </a:rPr>
              <a:t>Video on Growth Mindset: Mindsetkit.org</a:t>
            </a:r>
            <a:endParaRPr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27000" lvl="0" indent="0" algn="l" rtl="0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What’s the opposite of a Growth Mindset? 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herry Cream Soda"/>
              <a:buChar char="○"/>
            </a:pP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Fixed Mindset vs. Growth Mindset </a:t>
            </a:r>
            <a:endParaRPr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herry Cream Soda"/>
              <a:buChar char="○"/>
            </a:pP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Do you and your children have </a:t>
            </a:r>
            <a:r>
              <a:rPr lang="en" sz="16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a Growth </a:t>
            </a: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Mindset or a Fixed Mindset?</a:t>
            </a:r>
            <a:endParaRPr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27000" lvl="0" indent="0" algn="l" rtl="0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Can the Brain Change? 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>
                <a:latin typeface="Cherry Cream Soda"/>
                <a:ea typeface="Cherry Cream Soda"/>
                <a:cs typeface="Cherry Cream Soda"/>
                <a:sym typeface="Cherry Cream Soda"/>
              </a:rPr>
              <a:t>Yes!   Video: </a:t>
            </a:r>
            <a:r>
              <a:rPr lang="en" sz="1600" u="sng" dirty="0">
                <a:solidFill>
                  <a:schemeClr val="hlink"/>
                </a:solidFill>
                <a:latin typeface="Cherry Cream Soda"/>
                <a:ea typeface="Cherry Cream Soda"/>
                <a:cs typeface="Cherry Cream Soda"/>
                <a:sym typeface="Cherry Cream Soda"/>
                <a:hlinkClick r:id="rId4"/>
              </a:rPr>
              <a:t>https://</a:t>
            </a:r>
            <a:r>
              <a:rPr lang="en" sz="1600" u="sng" dirty="0" smtClean="0">
                <a:solidFill>
                  <a:schemeClr val="hlink"/>
                </a:solidFill>
                <a:latin typeface="Cherry Cream Soda"/>
                <a:ea typeface="Cherry Cream Soda"/>
                <a:cs typeface="Cherry Cream Soda"/>
                <a:sym typeface="Cherry Cream Soda"/>
                <a:hlinkClick r:id="rId4"/>
              </a:rPr>
              <a:t>www.youtube.com/watch?v=ElVUqv0v1EE</a:t>
            </a:r>
            <a:endParaRPr sz="16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3074" name="Picture 2" descr="Mindsets Poster (PDF) | Growth mindset for kids, Growth mindset, Growth  mindset quote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8" b="9506"/>
          <a:stretch/>
        </p:blipFill>
        <p:spPr bwMode="auto">
          <a:xfrm>
            <a:off x="4322340" y="123960"/>
            <a:ext cx="4683654" cy="248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988098" y="252761"/>
            <a:ext cx="758283" cy="7285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705814" y="674086"/>
            <a:ext cx="807794" cy="7309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70640" y="1547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Why is Growth Mindset Important?</a:t>
            </a:r>
            <a:endParaRPr sz="36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185320" y="660506"/>
            <a:ext cx="5792620" cy="44095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People with a Growth Mindset are more successful in school, in the workplace, &amp;</a:t>
            </a: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in their personal lives.  Why?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14300" indent="0">
              <a:buNone/>
            </a:pPr>
            <a:endParaRPr lang="en" sz="1400" dirty="0" smtClean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14300" indent="0">
              <a:buNone/>
            </a:pPr>
            <a:r>
              <a:rPr lang="en-US" sz="16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Theory </a:t>
            </a:r>
            <a:r>
              <a:rPr lang="en-US" sz="1600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of Success &amp; Achievement</a:t>
            </a:r>
          </a:p>
          <a:p>
            <a:pPr>
              <a:lnSpc>
                <a:spcPct val="150000"/>
              </a:lnSpc>
              <a:buFont typeface="Cherry Cream Soda"/>
              <a:buChar char="■"/>
            </a:pPr>
            <a:r>
              <a:rPr lang="en-US" sz="1200" dirty="0">
                <a:latin typeface="Cherry Cream Soda"/>
                <a:ea typeface="Cherry Cream Soda"/>
                <a:cs typeface="Cherry Cream Soda"/>
                <a:sym typeface="Cherry Cream Soda"/>
              </a:rPr>
              <a:t>Achievement = Skills </a:t>
            </a: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+ Effort</a:t>
            </a:r>
            <a:endParaRPr lang="en-US" sz="12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>
              <a:buFont typeface="Cherry Cream Soda"/>
              <a:buChar char="■"/>
            </a:pP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Skills – Knowledge &amp; Ability</a:t>
            </a:r>
          </a:p>
          <a:p>
            <a:pPr>
              <a:buFont typeface="Cherry Cream Soda"/>
              <a:buChar char="■"/>
            </a:pP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Effort - Deliberate Practice to Improve Abilities</a:t>
            </a:r>
          </a:p>
          <a:p>
            <a:pPr>
              <a:buFont typeface="Cherry Cream Soda"/>
              <a:buChar char="■"/>
            </a:pP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World Class Pianist – 10,000 hours of Practice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en-US" sz="16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Character </a:t>
            </a:r>
            <a:r>
              <a:rPr lang="en-US" sz="1600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Strengths &amp; The 7 Habits</a:t>
            </a:r>
          </a:p>
          <a:p>
            <a:pPr>
              <a:lnSpc>
                <a:spcPct val="150000"/>
              </a:lnSpc>
              <a:buFont typeface="Cherry Cream Soda"/>
              <a:buChar char="■"/>
            </a:pPr>
            <a:r>
              <a:rPr lang="en-US" sz="1200" u="sng" dirty="0">
                <a:latin typeface="Cherry Cream Soda"/>
                <a:ea typeface="Cherry Cream Soda"/>
                <a:cs typeface="Cherry Cream Soda"/>
                <a:sym typeface="Cherry Cream Soda"/>
              </a:rPr>
              <a:t>Self Discipline </a:t>
            </a:r>
            <a:r>
              <a:rPr lang="en-US" sz="1200" dirty="0">
                <a:latin typeface="Cherry Cream Soda"/>
                <a:ea typeface="Cherry Cream Soda"/>
                <a:cs typeface="Cherry Cream Soda"/>
                <a:sym typeface="Cherry Cream Soda"/>
              </a:rPr>
              <a:t>– </a:t>
            </a:r>
            <a:r>
              <a:rPr lang="en-US" sz="1200" u="sng" dirty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Be </a:t>
            </a:r>
            <a:r>
              <a:rPr lang="en-US" sz="1200" u="sng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Proactive </a:t>
            </a:r>
            <a:r>
              <a:rPr lang="en-US" sz="1200" dirty="0" smtClean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&amp;</a:t>
            </a:r>
            <a:r>
              <a:rPr lang="en-US" sz="12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r>
              <a:rPr lang="en-US" sz="1200" u="sng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Put </a:t>
            </a:r>
            <a:r>
              <a:rPr lang="en-US" sz="1200" u="sng" dirty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First Things First</a:t>
            </a:r>
          </a:p>
          <a:p>
            <a:pPr>
              <a:buFont typeface="Cherry Cream Soda"/>
              <a:buChar char="■"/>
            </a:pPr>
            <a:r>
              <a:rPr lang="en-US" sz="1200" u="sng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Grit</a:t>
            </a: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, </a:t>
            </a:r>
            <a:r>
              <a:rPr lang="en-US" sz="1200" u="sng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Passion</a:t>
            </a: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r>
              <a:rPr lang="en-US" sz="1200" dirty="0">
                <a:latin typeface="Cherry Cream Soda"/>
                <a:ea typeface="Cherry Cream Soda"/>
                <a:cs typeface="Cherry Cream Soda"/>
                <a:sym typeface="Cherry Cream Soda"/>
              </a:rPr>
              <a:t>&amp; </a:t>
            </a:r>
            <a:r>
              <a:rPr lang="en-US" sz="1200" u="sng" dirty="0">
                <a:latin typeface="Cherry Cream Soda"/>
                <a:ea typeface="Cherry Cream Soda"/>
                <a:cs typeface="Cherry Cream Soda"/>
                <a:sym typeface="Cherry Cream Soda"/>
              </a:rPr>
              <a:t>Perseverance</a:t>
            </a:r>
            <a:r>
              <a:rPr lang="en-US" sz="1200" dirty="0">
                <a:latin typeface="Cherry Cream Soda"/>
                <a:ea typeface="Cherry Cream Soda"/>
                <a:cs typeface="Cherry Cream Soda"/>
                <a:sym typeface="Cherry Cream Soda"/>
              </a:rPr>
              <a:t> towards a particular goal  - </a:t>
            </a:r>
            <a:r>
              <a:rPr lang="en-US" sz="1200" u="sng" dirty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Begin with the End in </a:t>
            </a:r>
            <a:r>
              <a:rPr lang="en-US" sz="1200" u="sng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Mind</a:t>
            </a:r>
            <a:r>
              <a:rPr lang="en-US" sz="1200" u="sng" dirty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&amp; </a:t>
            </a:r>
            <a:r>
              <a:rPr lang="en-US" sz="1200" u="sng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Put </a:t>
            </a:r>
            <a:r>
              <a:rPr lang="en-US" sz="1200" u="sng" dirty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First Things </a:t>
            </a:r>
            <a:r>
              <a:rPr lang="en-US" sz="1200" u="sng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First</a:t>
            </a:r>
          </a:p>
          <a:p>
            <a:pPr>
              <a:buFont typeface="Cherry Cream Soda"/>
              <a:buChar char="■"/>
            </a:pPr>
            <a:r>
              <a:rPr lang="en-US" sz="1200" dirty="0">
                <a:latin typeface="Cherry Cream Soda"/>
                <a:ea typeface="Cherry Cream Soda"/>
                <a:cs typeface="Cherry Cream Soda"/>
                <a:sym typeface="Cherry Cream Soda"/>
              </a:rPr>
              <a:t>Mindset – Positive Beliefs and Attitudes towards Learning &amp; </a:t>
            </a:r>
            <a:r>
              <a:rPr lang="en-US" sz="12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Effort</a:t>
            </a:r>
            <a:endParaRPr lang="en-US" sz="1200" dirty="0">
              <a:solidFill>
                <a:schemeClr val="accent5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4098" name="Picture 2" descr="Leader In Me Brag Tags | SchoolLife.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0" t="6601" r="20822" b="9535"/>
          <a:stretch/>
        </p:blipFill>
        <p:spPr bwMode="auto">
          <a:xfrm>
            <a:off x="6096885" y="660506"/>
            <a:ext cx="2913301" cy="421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87900" y="13265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Why is Growth Mindset Important?</a:t>
            </a:r>
            <a:endParaRPr sz="36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87900" y="693600"/>
            <a:ext cx="8368200" cy="40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Research Behind Growth </a:t>
            </a: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Mindset In Schools</a:t>
            </a:r>
            <a:endParaRPr lang="en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○"/>
            </a:pPr>
            <a:r>
              <a:rPr lang="en" sz="1600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Growth Minded Students do better in school because: </a:t>
            </a:r>
            <a:endParaRPr sz="1600"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They have the character strengths mentioned in the last slide</a:t>
            </a:r>
            <a:endParaRPr dirty="0">
              <a:solidFill>
                <a:srgbClr val="F3F3F3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They have an empowering perspective on learning </a:t>
            </a:r>
            <a:endParaRPr dirty="0">
              <a:solidFill>
                <a:srgbClr val="F3F3F3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They focus on </a:t>
            </a:r>
            <a:r>
              <a:rPr lang="en" i="1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improvement</a:t>
            </a: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endParaRPr dirty="0">
              <a:solidFill>
                <a:srgbClr val="F3F3F3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They see effort as a way to build their abilities. </a:t>
            </a:r>
            <a:endParaRPr dirty="0">
              <a:solidFill>
                <a:srgbClr val="F3F3F3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solidFill>
                  <a:srgbClr val="F3F3F3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They see failure as a natural part of the learning process. </a:t>
            </a:r>
            <a:endParaRPr dirty="0">
              <a:solidFill>
                <a:srgbClr val="F3F3F3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○"/>
            </a:pPr>
            <a:r>
              <a:rPr lang="en" sz="1600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Students with a Growth Mindset: </a:t>
            </a:r>
            <a:endParaRPr sz="1600"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are more likely to do well in school over time 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are three times more likely to score in the top 20% nationally on assessments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are more likely to be placed in advanced placement classes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herry Cream Soda"/>
              <a:buChar char="■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earn higher math grades over time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*</a:t>
            </a:r>
            <a:r>
              <a:rPr lang="en" sz="1400" i="1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Research presented on this slide can be found at www.mindsetkit.org</a:t>
            </a:r>
            <a:endParaRPr sz="1400" i="1" dirty="0">
              <a:solidFill>
                <a:srgbClr val="FFFF00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87900" y="1422081"/>
            <a:ext cx="8205973" cy="32911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 Power of Praising the Process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u="sng" dirty="0">
                <a:solidFill>
                  <a:schemeClr val="hlink"/>
                </a:solidFill>
                <a:latin typeface="Cherry Cream Soda"/>
                <a:ea typeface="Cherry Cream Soda"/>
                <a:cs typeface="Cherry Cream Soda"/>
                <a:sym typeface="Cherry Cream Soda"/>
                <a:hlinkClick r:id="rId3"/>
              </a:rPr>
              <a:t>A study on Praise and Mindset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u="sng" dirty="0">
                <a:solidFill>
                  <a:schemeClr val="hlink"/>
                </a:solidFill>
                <a:latin typeface="Cherry Cream Soda"/>
                <a:ea typeface="Cherry Cream Soda"/>
                <a:cs typeface="Cherry Cream Soda"/>
                <a:sym typeface="Cherry Cream Soda"/>
                <a:hlinkClick r:id="rId4"/>
              </a:rPr>
              <a:t>Carol Dweck-The Effect of Praise on Mindset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Take Away: 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81000" algn="l" rtl="0">
              <a:spcBef>
                <a:spcPts val="16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Cherry Cream Soda"/>
              <a:buChar char="○"/>
            </a:pPr>
            <a:r>
              <a:rPr lang="en" sz="2400" b="1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Praise the </a:t>
            </a:r>
            <a:r>
              <a:rPr lang="en" sz="2400" b="1" u="sng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process</a:t>
            </a:r>
            <a:r>
              <a:rPr lang="en" sz="2400" b="1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-not the person</a:t>
            </a:r>
            <a:endParaRPr sz="2400" b="1" dirty="0">
              <a:solidFill>
                <a:schemeClr val="tx1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Cherry Cream Soda"/>
              <a:buChar char="○"/>
            </a:pPr>
            <a:r>
              <a:rPr lang="en" sz="2400" b="1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Praise the </a:t>
            </a:r>
            <a:r>
              <a:rPr lang="en" sz="2400" b="1" u="sng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effort</a:t>
            </a:r>
            <a:r>
              <a:rPr lang="en" sz="2400" b="1" dirty="0">
                <a:solidFill>
                  <a:schemeClr val="tx1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-not the intelligence</a:t>
            </a:r>
            <a:endParaRPr sz="2400" b="1" dirty="0">
              <a:solidFill>
                <a:schemeClr val="tx1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11" name="Google Shape;111;p20" descr="SMALL IMAGE (PNG)Public Domai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5261" y="1213925"/>
            <a:ext cx="1880839" cy="930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6867827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Stop Saying “You are so smart!”</a:t>
            </a:r>
            <a:endParaRPr sz="2400" dirty="0">
              <a:solidFill>
                <a:srgbClr val="FFFF00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This is not easy to do, but this is key to promoting growth mindset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Take Away: 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Do praise </a:t>
            </a: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effort, hard work, and </a:t>
            </a: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perseverance</a:t>
            </a: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Avoid Praising intelligence and ability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6752114" y="1465226"/>
            <a:ext cx="20039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Praising Intelligence &amp; Ability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Google Shape;126;p22" descr="This image rendered as PNG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2340" y="1144125"/>
            <a:ext cx="2423533" cy="2289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28427" y="19783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387900" y="1191375"/>
            <a:ext cx="5232315" cy="36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The Power of “Yet</a:t>
            </a:r>
            <a:r>
              <a:rPr lang="en" sz="24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”</a:t>
            </a:r>
          </a:p>
          <a:p>
            <a:pPr marL="285750" indent="-285750"/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Part of having a growth mindset is understanding the power of yet</a:t>
            </a:r>
            <a:endParaRPr lang="en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Take </a:t>
            </a:r>
            <a:r>
              <a:rPr lang="en" dirty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Away</a:t>
            </a:r>
            <a:endParaRPr dirty="0">
              <a:solidFill>
                <a:schemeClr val="accent6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Cherry Cream Soda"/>
              <a:buChar char="●"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When your child is frustrated and saying I can’t do this, remind them that they can’t do it </a:t>
            </a:r>
            <a:r>
              <a:rPr lang="en" u="sng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yet.</a:t>
            </a: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   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</p:txBody>
      </p:sp>
      <p:pic>
        <p:nvPicPr>
          <p:cNvPr id="1028" name="Picture 4" descr="The Power of Yet Printable Poster, Growth Mindset, INSTANT DOWNLOAD,  Motivational Wall Art, School Office Classroom Teacher Decoration Art by  TidyLady Printables | Catch My Par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9" t="5206" r="14903" b="5453"/>
          <a:stretch/>
        </p:blipFill>
        <p:spPr bwMode="auto">
          <a:xfrm>
            <a:off x="5552998" y="883929"/>
            <a:ext cx="3263900" cy="405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380466" y="101186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 smtClean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157442" y="1234069"/>
            <a:ext cx="5639054" cy="35581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8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Celebrate </a:t>
            </a:r>
            <a:r>
              <a:rPr lang="en" sz="2000" u="sng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Mistakes</a:t>
            </a:r>
            <a:r>
              <a:rPr lang="en" sz="20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 and </a:t>
            </a:r>
            <a:r>
              <a:rPr lang="en" sz="2000" u="sng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Challenges</a:t>
            </a:r>
            <a:r>
              <a:rPr lang="en" sz="2000" dirty="0" smtClean="0">
                <a:solidFill>
                  <a:schemeClr val="accent6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Important </a:t>
            </a:r>
            <a:r>
              <a:rPr lang="en" dirty="0">
                <a:solidFill>
                  <a:srgbClr val="FFFFFF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words </a:t>
            </a:r>
            <a:r>
              <a:rPr lang="en" dirty="0" smtClean="0">
                <a:solidFill>
                  <a:srgbClr val="FFFFFF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&amp; attitudes </a:t>
            </a:r>
            <a:r>
              <a:rPr lang="en" dirty="0">
                <a:solidFill>
                  <a:srgbClr val="FFFFFF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to use when giving feedback to kids</a:t>
            </a:r>
            <a:r>
              <a:rPr lang="en" dirty="0" smtClean="0">
                <a:solidFill>
                  <a:srgbClr val="FFFFFF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: 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</a:pPr>
            <a:r>
              <a:rPr lang="en" sz="14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A Mistake! Interesting! What can I learn from it?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en" sz="14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We failed. What can we learn?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en" sz="14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This is hard – This is fun!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en" sz="14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A Challenge! Yay! This is an opportunity to practice grit!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r>
              <a:rPr lang="en" sz="1400" dirty="0" smtClean="0">
                <a:solidFill>
                  <a:schemeClr val="accent5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“YET” – I can’t do this yet!</a:t>
            </a:r>
            <a:endParaRPr sz="1400" dirty="0">
              <a:solidFill>
                <a:schemeClr val="accent5"/>
              </a:solidFill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050" name="Picture 2" descr="Celebrate your mistakes! | BERKONOMIC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7" t="12221" r="4357" b="9697"/>
          <a:stretch/>
        </p:blipFill>
        <p:spPr bwMode="auto">
          <a:xfrm>
            <a:off x="6228219" y="706243"/>
            <a:ext cx="2304585" cy="261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ry It Tuesdays! : Try It Tuesday: Celebrate Mistak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358" y="3450113"/>
            <a:ext cx="2736308" cy="153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7900" y="1293541"/>
            <a:ext cx="8368200" cy="3275183"/>
          </a:xfrm>
        </p:spPr>
        <p:txBody>
          <a:bodyPr/>
          <a:lstStyle/>
          <a:p>
            <a:pPr marL="114300" indent="0">
              <a:buNone/>
            </a:pPr>
            <a:r>
              <a:rPr lang="en-US" sz="2000" b="1" dirty="0" smtClean="0">
                <a:solidFill>
                  <a:schemeClr val="accent6"/>
                </a:solidFill>
              </a:rPr>
              <a:t>Three Important Take </a:t>
            </a:r>
            <a:r>
              <a:rPr lang="en-US" sz="2000" b="1" dirty="0" err="1" smtClean="0">
                <a:solidFill>
                  <a:schemeClr val="accent6"/>
                </a:solidFill>
              </a:rPr>
              <a:t>Aways</a:t>
            </a:r>
            <a:r>
              <a:rPr lang="en-US" sz="2000" b="1" dirty="0" smtClean="0">
                <a:solidFill>
                  <a:schemeClr val="accent6"/>
                </a:solidFill>
              </a:rPr>
              <a:t> for Parents:</a:t>
            </a:r>
          </a:p>
          <a:p>
            <a:pPr lvl="0">
              <a:lnSpc>
                <a:spcPct val="100000"/>
              </a:lnSpc>
              <a:buFont typeface="+mj-lt"/>
              <a:buAutoNum type="arabicPeriod"/>
            </a:pPr>
            <a:r>
              <a:rPr lang="en-US" b="1" u="sng" dirty="0"/>
              <a:t>Recognize </a:t>
            </a:r>
            <a:r>
              <a:rPr lang="en-US" b="1" u="sng" dirty="0" smtClean="0"/>
              <a:t>Your </a:t>
            </a:r>
            <a:r>
              <a:rPr lang="en-US" b="1" u="sng" dirty="0"/>
              <a:t>O</a:t>
            </a:r>
            <a:r>
              <a:rPr lang="en-US" b="1" u="sng" dirty="0" smtClean="0"/>
              <a:t>wn </a:t>
            </a:r>
            <a:r>
              <a:rPr lang="en-US" b="1" u="sng" dirty="0"/>
              <a:t>M</a:t>
            </a:r>
            <a:r>
              <a:rPr lang="en-US" b="1" u="sng" dirty="0" smtClean="0"/>
              <a:t>indset</a:t>
            </a:r>
            <a:r>
              <a:rPr lang="en-US" b="1" u="sng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Be </a:t>
            </a:r>
            <a:r>
              <a:rPr lang="en-US" dirty="0"/>
              <a:t>mindful of your own thinking and of the messages you send with your words and actions. </a:t>
            </a:r>
          </a:p>
          <a:p>
            <a:pPr lvl="0">
              <a:buFont typeface="+mj-lt"/>
              <a:buAutoNum type="arabicPeriod"/>
            </a:pPr>
            <a:r>
              <a:rPr lang="en-US" b="1" u="sng" dirty="0"/>
              <a:t>Praise the </a:t>
            </a:r>
            <a:r>
              <a:rPr lang="en-US" b="1" u="sng" dirty="0" smtClean="0"/>
              <a:t>Process</a:t>
            </a:r>
            <a:r>
              <a:rPr lang="en-US" b="1" u="sng" dirty="0"/>
              <a:t>:</a:t>
            </a:r>
            <a:r>
              <a:rPr lang="en-US" u="sng" dirty="0"/>
              <a:t> </a:t>
            </a:r>
            <a:endParaRPr lang="en-US" u="sng" dirty="0" smtClean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</a:t>
            </a:r>
            <a:r>
              <a:rPr lang="en-US" dirty="0" smtClean="0"/>
              <a:t>ocusing </a:t>
            </a:r>
            <a:r>
              <a:rPr lang="en-US" dirty="0"/>
              <a:t>on the process helps </a:t>
            </a:r>
            <a:r>
              <a:rPr lang="en-US" dirty="0" smtClean="0"/>
              <a:t>our children see </a:t>
            </a:r>
            <a:r>
              <a:rPr lang="en-US" dirty="0"/>
              <a:t>how their effort leads to success. </a:t>
            </a:r>
          </a:p>
          <a:p>
            <a:pPr lvl="0">
              <a:buFont typeface="+mj-lt"/>
              <a:buAutoNum type="arabicPeriod"/>
            </a:pPr>
            <a:r>
              <a:rPr lang="en-US" b="1" u="sng" dirty="0"/>
              <a:t>Model </a:t>
            </a:r>
            <a:r>
              <a:rPr lang="en-US" b="1" u="sng" dirty="0" smtClean="0"/>
              <a:t>Learning </a:t>
            </a:r>
            <a:r>
              <a:rPr lang="en-US" b="1" u="sng" dirty="0"/>
              <a:t>F</a:t>
            </a:r>
            <a:r>
              <a:rPr lang="en-US" b="1" u="sng" dirty="0" smtClean="0"/>
              <a:t>rom </a:t>
            </a:r>
            <a:r>
              <a:rPr lang="en-US" b="1" u="sng" dirty="0"/>
              <a:t>F</a:t>
            </a:r>
            <a:r>
              <a:rPr lang="en-US" b="1" u="sng" dirty="0" smtClean="0"/>
              <a:t>ailure</a:t>
            </a:r>
            <a:r>
              <a:rPr lang="en-US" b="1" u="sng" dirty="0"/>
              <a:t>:</a:t>
            </a:r>
            <a:r>
              <a:rPr lang="en-US" u="sng" dirty="0"/>
              <a:t> </a:t>
            </a:r>
            <a:endParaRPr lang="en-US" u="sng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When </a:t>
            </a:r>
            <a:r>
              <a:rPr lang="en-US" dirty="0"/>
              <a:t>parents talk positively about making mistakes, kids start to think of mistakes as a natural part of the learning process. 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Google Shape;145;p25"/>
          <p:cNvSpPr txBox="1">
            <a:spLocks noGrp="1"/>
          </p:cNvSpPr>
          <p:nvPr>
            <p:ph type="title"/>
          </p:nvPr>
        </p:nvSpPr>
        <p:spPr>
          <a:xfrm>
            <a:off x="484545" y="346512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 smtClean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</p:spTree>
    <p:extLst>
      <p:ext uri="{BB962C8B-B14F-4D97-AF65-F5344CB8AC3E}">
        <p14:creationId xmlns:p14="http://schemas.microsoft.com/office/powerpoint/2010/main" val="756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0" name="Google Shape;140;p24" descr="Original (2048 × 1536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458025"/>
            <a:ext cx="8422523" cy="4383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501083"/>
            <a:ext cx="2847264" cy="1565610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u="sng" dirty="0">
                <a:solidFill>
                  <a:schemeClr val="tx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Resources for Parents:</a:t>
            </a:r>
            <a:endParaRPr lang="en-US" altLang="en-US" u="sng" dirty="0">
              <a:solidFill>
                <a:schemeClr val="tx1"/>
              </a:solidFill>
            </a:endParaRPr>
          </a:p>
          <a:p>
            <a:pPr marL="34290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altLang="en-US" sz="1600" u="sng" dirty="0" smtClean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Mindsetkit.org</a:t>
            </a:r>
            <a:r>
              <a:rPr lang="en-US" altLang="en-US" sz="1600" dirty="0" smtClean="0">
                <a:solidFill>
                  <a:schemeClr val="tx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(click on the tab 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alt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 Parents</a:t>
            </a:r>
            <a:r>
              <a:rPr lang="en-US" altLang="en-US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altLang="en-US" sz="1600" dirty="0" smtClean="0">
                <a:solidFill>
                  <a:schemeClr val="tx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altLang="en-US" sz="1600" dirty="0">
              <a:solidFill>
                <a:schemeClr val="tx1"/>
              </a:solidFill>
            </a:endParaRPr>
          </a:p>
          <a:p>
            <a:pPr marL="34290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sz="1600" u="sng" dirty="0" smtClean="0">
                <a:solidFill>
                  <a:schemeClr val="accent6"/>
                </a:solidFill>
                <a:latin typeface="Comic Sans MS" panose="030F0702030302020204" pitchFamily="66" charset="0"/>
                <a:cs typeface="Times New Roman" panose="02020603050405020304" pitchFamily="18" charset="0"/>
                <a:hlinkClick r:id="rId4"/>
              </a:rPr>
              <a:t>Mindsetworks.com</a:t>
            </a:r>
            <a:endParaRPr lang="en-US" sz="1600" u="sng" dirty="0" smtClean="0">
              <a:solidFill>
                <a:schemeClr val="accent6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34290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1600" u="sng" dirty="0" smtClean="0">
                <a:solidFill>
                  <a:schemeClr val="accent6"/>
                </a:solidFill>
                <a:hlinkClick r:id="rId5"/>
              </a:rPr>
              <a:t>Class Dojo.com Big Idea - Growth Mindset</a:t>
            </a:r>
            <a:endParaRPr lang="en-US" sz="1600" u="sng" dirty="0">
              <a:solidFill>
                <a:schemeClr val="accent6"/>
              </a:solidFill>
            </a:endParaRPr>
          </a:p>
        </p:txBody>
      </p:sp>
      <p:sp>
        <p:nvSpPr>
          <p:cNvPr id="4" name="Google Shape;145;p25"/>
          <p:cNvSpPr txBox="1">
            <a:spLocks noGrp="1"/>
          </p:cNvSpPr>
          <p:nvPr>
            <p:ph type="title"/>
          </p:nvPr>
        </p:nvSpPr>
        <p:spPr>
          <a:xfrm>
            <a:off x="156119" y="197857"/>
            <a:ext cx="4601735" cy="109568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3200" u="sng" dirty="0">
              <a:solidFill>
                <a:srgbClr val="000000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dirty="0" smtClean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Promoting a Growth Mindset at Home</a:t>
            </a:r>
            <a:endParaRPr sz="33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pic>
        <p:nvPicPr>
          <p:cNvPr id="6146" name="irc_mi" descr="http://ecx.images-amazon.com/images/I/51m5-B0GaXL._SX322_BO1,204,203,200_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829" y="96343"/>
            <a:ext cx="1501459" cy="231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irc_mi" descr="http://t3.gstatic.com/images?q=tbn:ANd9GcRvyY5xOGjPzGLdpTAbwgzMjmtAyrlxHLzDOIuhPniwGNDkqihp">
            <a:hlinkClick r:id="rId8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9" y="1491398"/>
            <a:ext cx="1634634" cy="169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rc_mi" descr="http://t1.gstatic.com/images?q=tbn:ANd9GcSj8MlTJHw539pi1UwEaIJb8ZeE7VryNY-MnBZOwk9tXHCxp1lO">
            <a:hlinkClick r:id="rId10"/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6" y="3289594"/>
            <a:ext cx="1654447" cy="169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rc_mi" descr="http://www.scholastic.com/teachers/sites/default/files/posts/u162/images/stuck.jpg">
            <a:hlinkClick r:id="rId12"/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882" y="2514390"/>
            <a:ext cx="1819358" cy="247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rc_mi" descr="http://t2.gstatic.com/images?q=tbn:ANd9GcTXYa2v5hxV6LoKZ5xe7nMhq9Ktc9LtCniVLz6ZeedKGmIXMyO6">
            <a:hlinkClick r:id="rId14"/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842" y="1235625"/>
            <a:ext cx="1673557" cy="1662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rc_mi" descr="http://i.gr-assets.com/images/S/photo.goodreads.com/books/1347596869i/6484567._UY200_.jpg">
            <a:hlinkClick r:id="rId16"/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4" y="2514390"/>
            <a:ext cx="1902130" cy="247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rc_mi" descr="http://www.gravitybread.com/wp-content/uploads/2015/01/girl-mistakes.jpg">
            <a:hlinkClick r:id="rId18"/>
          </p:cNvPr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46" y="2980945"/>
            <a:ext cx="2219325" cy="2007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53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172310" y="153225"/>
            <a:ext cx="4771397" cy="10362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accent6"/>
                </a:solidFill>
                <a:latin typeface="Special Elite"/>
                <a:ea typeface="Special Elite"/>
                <a:cs typeface="Special Elite"/>
                <a:sym typeface="Special Elite"/>
              </a:rPr>
              <a:t>Wrap Up and Take Aways</a:t>
            </a:r>
            <a:endParaRPr sz="3200" dirty="0">
              <a:solidFill>
                <a:schemeClr val="accent6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199869" y="1382751"/>
            <a:ext cx="4979554" cy="3185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Did we accomplish our </a:t>
            </a:r>
            <a:r>
              <a:rPr lang="en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Goals </a:t>
            </a: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and Objectives? </a:t>
            </a:r>
            <a:endParaRPr lang="en" dirty="0" smtClean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" sz="14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We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will </a:t>
            </a:r>
            <a:r>
              <a:rPr lang="en" sz="1400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understand what Growth Mindset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r>
              <a:rPr lang="en" sz="14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is.</a:t>
            </a:r>
            <a:endParaRPr lang="en" sz="14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" sz="14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We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will understand </a:t>
            </a:r>
            <a:r>
              <a:rPr lang="en" sz="1400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why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Growth Mindset is </a:t>
            </a:r>
            <a:r>
              <a:rPr lang="en" sz="1400" dirty="0" smtClean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important</a:t>
            </a:r>
            <a:r>
              <a:rPr lang="en" sz="14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.</a:t>
            </a:r>
            <a:endParaRPr lang="en" sz="14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" sz="1400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We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will learn </a:t>
            </a:r>
            <a:r>
              <a:rPr lang="en" sz="1400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how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to </a:t>
            </a:r>
            <a:r>
              <a:rPr lang="en" sz="1400" dirty="0">
                <a:solidFill>
                  <a:srgbClr val="FFFF00"/>
                </a:solidFill>
                <a:latin typeface="Cherry Cream Soda"/>
                <a:ea typeface="Cherry Cream Soda"/>
                <a:cs typeface="Cherry Cream Soda"/>
                <a:sym typeface="Cherry Cream Soda"/>
              </a:rPr>
              <a:t>promote </a:t>
            </a:r>
            <a:r>
              <a:rPr lang="en" sz="1400" dirty="0">
                <a:latin typeface="Cherry Cream Soda"/>
                <a:ea typeface="Cherry Cream Soda"/>
                <a:cs typeface="Cherry Cream Soda"/>
                <a:sym typeface="Cherry Cream Soda"/>
              </a:rPr>
              <a:t>a Growth Mindset at home.</a:t>
            </a:r>
            <a:endParaRPr sz="1400"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smtClean="0">
                <a:latin typeface="Cherry Cream Soda"/>
                <a:ea typeface="Cherry Cream Soda"/>
                <a:cs typeface="Cherry Cream Soda"/>
                <a:sym typeface="Cherry Cream Soda"/>
              </a:rPr>
              <a:t>Please use the chat to tell us any Final </a:t>
            </a: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Thoughts, Questions, or Take Aways?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latin typeface="Cherry Cream Soda"/>
                <a:ea typeface="Cherry Cream Soda"/>
                <a:cs typeface="Cherry Cream Soda"/>
                <a:sym typeface="Cherry Cream Soda"/>
              </a:rPr>
              <a:t> </a:t>
            </a: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latin typeface="Cherry Cream Soda"/>
              <a:ea typeface="Cherry Cream Soda"/>
              <a:cs typeface="Cherry Cream Soda"/>
              <a:sym typeface="Cherry Cream Sod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 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5122" name="Picture 2" descr="Growth Mindset Bulletin Board S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423" y="379141"/>
            <a:ext cx="3822003" cy="436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958</Words>
  <Application>Microsoft Office PowerPoint</Application>
  <PresentationFormat>On-screen Show (16:9)</PresentationFormat>
  <Paragraphs>138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Calibri</vt:lpstr>
      <vt:lpstr>Coming Soon</vt:lpstr>
      <vt:lpstr>Cherry Cream Soda</vt:lpstr>
      <vt:lpstr>Arial</vt:lpstr>
      <vt:lpstr>Comic Sans MS</vt:lpstr>
      <vt:lpstr>Special Elite</vt:lpstr>
      <vt:lpstr>Times New Roman</vt:lpstr>
      <vt:lpstr>Roboto</vt:lpstr>
      <vt:lpstr>Roboto Slab</vt:lpstr>
      <vt:lpstr>Luckiest Guy</vt:lpstr>
      <vt:lpstr>Pacifico</vt:lpstr>
      <vt:lpstr>Marina</vt:lpstr>
      <vt:lpstr>Promoting a Growth Mindset at Home</vt:lpstr>
      <vt:lpstr>Workshop Goals and Objectives </vt:lpstr>
      <vt:lpstr>Science of Character</vt:lpstr>
      <vt:lpstr>What is a Growth  Mindset?</vt:lpstr>
      <vt:lpstr>Why is Growth Mindset Important?</vt:lpstr>
      <vt:lpstr>Why is Growth Mindset Important?</vt:lpstr>
      <vt:lpstr>Promoting a Growth Mindset at Home</vt:lpstr>
      <vt:lpstr>Promoting a Growth Mindset at Home</vt:lpstr>
      <vt:lpstr>Promoting a Growth Mindset at Home</vt:lpstr>
      <vt:lpstr>  Promoting a Growth Mindset at Home</vt:lpstr>
      <vt:lpstr>  Promoting a Growth Mindset at Home</vt:lpstr>
      <vt:lpstr>PowerPoint Presentation</vt:lpstr>
      <vt:lpstr>  Promoting a Growth Mindset at Home</vt:lpstr>
      <vt:lpstr>Wrap Up and Take 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a Growth Mindset at Home</dc:title>
  <dc:creator>Pickett, Erin</dc:creator>
  <cp:lastModifiedBy>Lines, Lisa</cp:lastModifiedBy>
  <cp:revision>26</cp:revision>
  <dcterms:modified xsi:type="dcterms:W3CDTF">2020-10-01T19:58:18Z</dcterms:modified>
</cp:coreProperties>
</file>